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50" r:id="rId3"/>
    <p:sldId id="352" r:id="rId4"/>
    <p:sldId id="351" r:id="rId5"/>
    <p:sldId id="357" r:id="rId6"/>
    <p:sldId id="338" r:id="rId7"/>
    <p:sldId id="359" r:id="rId8"/>
    <p:sldId id="360" r:id="rId9"/>
    <p:sldId id="342" r:id="rId10"/>
    <p:sldId id="361" r:id="rId11"/>
    <p:sldId id="358" r:id="rId12"/>
    <p:sldId id="363" r:id="rId13"/>
    <p:sldId id="367" r:id="rId14"/>
    <p:sldId id="368" r:id="rId15"/>
    <p:sldId id="365" r:id="rId16"/>
    <p:sldId id="364" r:id="rId17"/>
    <p:sldId id="362" r:id="rId1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929FF"/>
    <a:srgbClr val="054B9F"/>
    <a:srgbClr val="FF4141"/>
    <a:srgbClr val="20A64D"/>
    <a:srgbClr val="DE5F5C"/>
    <a:srgbClr val="D53531"/>
    <a:srgbClr val="1C1CC2"/>
    <a:srgbClr val="1D548A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2272" autoAdjust="0"/>
  </p:normalViewPr>
  <p:slideViewPr>
    <p:cSldViewPr snapToGrid="0">
      <p:cViewPr varScale="1">
        <p:scale>
          <a:sx n="105" d="100"/>
          <a:sy n="105" d="100"/>
        </p:scale>
        <p:origin x="10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JUNWOO" userId="624deb0b-9b1f-468a-bb90-d846681274e6" providerId="ADAL" clId="{C0DEDE54-B2A3-4AE5-A315-688770F56CDA}"/>
    <pc:docChg chg="delSld">
      <pc:chgData name="LEEJUNWOO" userId="624deb0b-9b1f-468a-bb90-d846681274e6" providerId="ADAL" clId="{C0DEDE54-B2A3-4AE5-A315-688770F56CDA}" dt="2018-06-19T05:21:20.477" v="0" actId="2696"/>
      <pc:docMkLst>
        <pc:docMk/>
      </pc:docMkLst>
      <pc:sldChg chg="del">
        <pc:chgData name="LEEJUNWOO" userId="624deb0b-9b1f-468a-bb90-d846681274e6" providerId="ADAL" clId="{C0DEDE54-B2A3-4AE5-A315-688770F56CDA}" dt="2018-06-19T05:21:20.477" v="0" actId="2696"/>
        <pc:sldMkLst>
          <pc:docMk/>
          <pc:sldMk cId="2389358421" sldId="3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B43E2-83B6-4A5A-A74E-ED28E4E8A9C8}" type="doc">
      <dgm:prSet loTypeId="urn:microsoft.com/office/officeart/2005/8/layout/chevron1" loCatId="process" qsTypeId="urn:microsoft.com/office/officeart/2005/8/quickstyle/3d2" qsCatId="3D" csTypeId="urn:microsoft.com/office/officeart/2005/8/colors/colorful1" csCatId="colorful" phldr="1"/>
      <dgm:spPr/>
    </dgm:pt>
    <dgm:pt modelId="{475A8C81-3CD5-45F8-9583-6499B4D55E28}">
      <dgm:prSet phldrT="[텍스트]"/>
      <dgm:spPr/>
      <dgm:t>
        <a:bodyPr/>
        <a:lstStyle/>
        <a:p>
          <a:pPr latinLnBrk="1"/>
          <a:r>
            <a:rPr lang="en-US" altLang="ko-KR" b="1" dirty="0"/>
            <a:t>Denoising </a:t>
          </a:r>
          <a:endParaRPr lang="ko-KR" altLang="en-US" b="1" dirty="0"/>
        </a:p>
      </dgm:t>
    </dgm:pt>
    <dgm:pt modelId="{B66D3629-ABFF-4297-916D-329B701F360D}" type="parTrans" cxnId="{9052C96B-2492-4399-9889-C20F9AE0DFF2}">
      <dgm:prSet/>
      <dgm:spPr/>
      <dgm:t>
        <a:bodyPr/>
        <a:lstStyle/>
        <a:p>
          <a:pPr latinLnBrk="1"/>
          <a:endParaRPr lang="ko-KR" altLang="en-US"/>
        </a:p>
      </dgm:t>
    </dgm:pt>
    <dgm:pt modelId="{C669F8CD-3CDC-4687-8E03-DD7FC38479B7}" type="sibTrans" cxnId="{9052C96B-2492-4399-9889-C20F9AE0DFF2}">
      <dgm:prSet/>
      <dgm:spPr/>
      <dgm:t>
        <a:bodyPr/>
        <a:lstStyle/>
        <a:p>
          <a:pPr latinLnBrk="1"/>
          <a:endParaRPr lang="ko-KR" altLang="en-US"/>
        </a:p>
      </dgm:t>
    </dgm:pt>
    <dgm:pt modelId="{D81D0CE1-4CD4-42AA-A664-91529893B1B3}">
      <dgm:prSet phldrT="[텍스트]"/>
      <dgm:spPr/>
      <dgm:t>
        <a:bodyPr/>
        <a:lstStyle/>
        <a:p>
          <a:pPr latinLnBrk="1"/>
          <a:r>
            <a:rPr lang="en-US" altLang="ko-KR" b="1" dirty="0"/>
            <a:t>Data Reduction</a:t>
          </a:r>
          <a:endParaRPr lang="ko-KR" altLang="en-US" b="1" dirty="0"/>
        </a:p>
      </dgm:t>
    </dgm:pt>
    <dgm:pt modelId="{1F4D93DF-F863-4CDF-A2AB-A3A6779C1DF6}" type="par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5C72D0E1-26CC-4C69-A8DE-B26A65CB98C6}" type="sib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AA3CC8A9-3226-402A-A44B-6B3A6CAFECB7}" type="pres">
      <dgm:prSet presAssocID="{DECB43E2-83B6-4A5A-A74E-ED28E4E8A9C8}" presName="Name0" presStyleCnt="0">
        <dgm:presLayoutVars>
          <dgm:dir/>
          <dgm:animLvl val="lvl"/>
          <dgm:resizeHandles val="exact"/>
        </dgm:presLayoutVars>
      </dgm:prSet>
      <dgm:spPr/>
    </dgm:pt>
    <dgm:pt modelId="{CDD591D1-92E9-4D76-98BC-B2465883EBB3}" type="pres">
      <dgm:prSet presAssocID="{475A8C81-3CD5-45F8-9583-6499B4D55E2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A56654B-785F-45D7-AACC-ED1FE98AEA58}" type="pres">
      <dgm:prSet presAssocID="{C669F8CD-3CDC-4687-8E03-DD7FC38479B7}" presName="parTxOnlySpace" presStyleCnt="0"/>
      <dgm:spPr/>
    </dgm:pt>
    <dgm:pt modelId="{A2BCDC08-9D6A-49CA-9FEF-0EFCA40EAE72}" type="pres">
      <dgm:prSet presAssocID="{D81D0CE1-4CD4-42AA-A664-91529893B1B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9A59D05-617F-4A4C-B49F-C6DC541AD68A}" type="presOf" srcId="{475A8C81-3CD5-45F8-9583-6499B4D55E28}" destId="{CDD591D1-92E9-4D76-98BC-B2465883EBB3}" srcOrd="0" destOrd="0" presId="urn:microsoft.com/office/officeart/2005/8/layout/chevron1"/>
    <dgm:cxn modelId="{5CE91019-2824-4828-BE2D-D19994440A7E}" type="presOf" srcId="{DECB43E2-83B6-4A5A-A74E-ED28E4E8A9C8}" destId="{AA3CC8A9-3226-402A-A44B-6B3A6CAFECB7}" srcOrd="0" destOrd="0" presId="urn:microsoft.com/office/officeart/2005/8/layout/chevron1"/>
    <dgm:cxn modelId="{9052C96B-2492-4399-9889-C20F9AE0DFF2}" srcId="{DECB43E2-83B6-4A5A-A74E-ED28E4E8A9C8}" destId="{475A8C81-3CD5-45F8-9583-6499B4D55E28}" srcOrd="0" destOrd="0" parTransId="{B66D3629-ABFF-4297-916D-329B701F360D}" sibTransId="{C669F8CD-3CDC-4687-8E03-DD7FC38479B7}"/>
    <dgm:cxn modelId="{46C04A91-CB8D-4DE9-B364-F8CD52CC8A0C}" srcId="{DECB43E2-83B6-4A5A-A74E-ED28E4E8A9C8}" destId="{D81D0CE1-4CD4-42AA-A664-91529893B1B3}" srcOrd="1" destOrd="0" parTransId="{1F4D93DF-F863-4CDF-A2AB-A3A6779C1DF6}" sibTransId="{5C72D0E1-26CC-4C69-A8DE-B26A65CB98C6}"/>
    <dgm:cxn modelId="{7879C5D5-99E9-4011-B88F-111A06B9C5C1}" type="presOf" srcId="{D81D0CE1-4CD4-42AA-A664-91529893B1B3}" destId="{A2BCDC08-9D6A-49CA-9FEF-0EFCA40EAE72}" srcOrd="0" destOrd="0" presId="urn:microsoft.com/office/officeart/2005/8/layout/chevron1"/>
    <dgm:cxn modelId="{2AE58B4C-2994-44E5-A068-F53B4D670F2B}" type="presParOf" srcId="{AA3CC8A9-3226-402A-A44B-6B3A6CAFECB7}" destId="{CDD591D1-92E9-4D76-98BC-B2465883EBB3}" srcOrd="0" destOrd="0" presId="urn:microsoft.com/office/officeart/2005/8/layout/chevron1"/>
    <dgm:cxn modelId="{23E9B9F1-3E21-40AD-8657-F9FBCAE27260}" type="presParOf" srcId="{AA3CC8A9-3226-402A-A44B-6B3A6CAFECB7}" destId="{DA56654B-785F-45D7-AACC-ED1FE98AEA58}" srcOrd="1" destOrd="0" presId="urn:microsoft.com/office/officeart/2005/8/layout/chevron1"/>
    <dgm:cxn modelId="{CA7A467A-1CEA-4AB4-8BEA-B5D6902AADD3}" type="presParOf" srcId="{AA3CC8A9-3226-402A-A44B-6B3A6CAFECB7}" destId="{A2BCDC08-9D6A-49CA-9FEF-0EFCA40EAE7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B43E2-83B6-4A5A-A74E-ED28E4E8A9C8}" type="doc">
      <dgm:prSet loTypeId="urn:microsoft.com/office/officeart/2005/8/layout/chevron1" loCatId="process" qsTypeId="urn:microsoft.com/office/officeart/2005/8/quickstyle/3d4" qsCatId="3D" csTypeId="urn:microsoft.com/office/officeart/2005/8/colors/colorful4" csCatId="colorful" phldr="1"/>
      <dgm:spPr/>
    </dgm:pt>
    <dgm:pt modelId="{D81D0CE1-4CD4-42AA-A664-91529893B1B3}">
      <dgm:prSet phldrT="[텍스트]" custT="1"/>
      <dgm:spPr/>
      <dgm:t>
        <a:bodyPr/>
        <a:lstStyle/>
        <a:p>
          <a:pPr latinLnBrk="1"/>
          <a:r>
            <a:rPr lang="en-US" altLang="ko-KR" sz="1500" b="1" dirty="0"/>
            <a:t>Normalization</a:t>
          </a:r>
          <a:endParaRPr lang="ko-KR" altLang="en-US" sz="1500" b="1" dirty="0"/>
        </a:p>
      </dgm:t>
    </dgm:pt>
    <dgm:pt modelId="{5C72D0E1-26CC-4C69-A8DE-B26A65CB98C6}" type="sib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1F4D93DF-F863-4CDF-A2AB-A3A6779C1DF6}" type="par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AA3CC8A9-3226-402A-A44B-6B3A6CAFECB7}" type="pres">
      <dgm:prSet presAssocID="{DECB43E2-83B6-4A5A-A74E-ED28E4E8A9C8}" presName="Name0" presStyleCnt="0">
        <dgm:presLayoutVars>
          <dgm:dir/>
          <dgm:animLvl val="lvl"/>
          <dgm:resizeHandles val="exact"/>
        </dgm:presLayoutVars>
      </dgm:prSet>
      <dgm:spPr/>
    </dgm:pt>
    <dgm:pt modelId="{A2BCDC08-9D6A-49CA-9FEF-0EFCA40EAE72}" type="pres">
      <dgm:prSet presAssocID="{D81D0CE1-4CD4-42AA-A664-91529893B1B3}" presName="parTxOnly" presStyleLbl="node1" presStyleIdx="0" presStyleCnt="1" custLinFactNeighborX="6555" custLinFactNeighborY="8555">
        <dgm:presLayoutVars>
          <dgm:chMax val="0"/>
          <dgm:chPref val="0"/>
          <dgm:bulletEnabled val="1"/>
        </dgm:presLayoutVars>
      </dgm:prSet>
      <dgm:spPr/>
    </dgm:pt>
  </dgm:ptLst>
  <dgm:cxnLst>
    <dgm:cxn modelId="{5CE91019-2824-4828-BE2D-D19994440A7E}" type="presOf" srcId="{DECB43E2-83B6-4A5A-A74E-ED28E4E8A9C8}" destId="{AA3CC8A9-3226-402A-A44B-6B3A6CAFECB7}" srcOrd="0" destOrd="0" presId="urn:microsoft.com/office/officeart/2005/8/layout/chevron1"/>
    <dgm:cxn modelId="{46C04A91-CB8D-4DE9-B364-F8CD52CC8A0C}" srcId="{DECB43E2-83B6-4A5A-A74E-ED28E4E8A9C8}" destId="{D81D0CE1-4CD4-42AA-A664-91529893B1B3}" srcOrd="0" destOrd="0" parTransId="{1F4D93DF-F863-4CDF-A2AB-A3A6779C1DF6}" sibTransId="{5C72D0E1-26CC-4C69-A8DE-B26A65CB98C6}"/>
    <dgm:cxn modelId="{7879C5D5-99E9-4011-B88F-111A06B9C5C1}" type="presOf" srcId="{D81D0CE1-4CD4-42AA-A664-91529893B1B3}" destId="{A2BCDC08-9D6A-49CA-9FEF-0EFCA40EAE72}" srcOrd="0" destOrd="0" presId="urn:microsoft.com/office/officeart/2005/8/layout/chevron1"/>
    <dgm:cxn modelId="{CA7A467A-1CEA-4AB4-8BEA-B5D6902AADD3}" type="presParOf" srcId="{AA3CC8A9-3226-402A-A44B-6B3A6CAFECB7}" destId="{A2BCDC08-9D6A-49CA-9FEF-0EFCA40EAE72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B43E2-83B6-4A5A-A74E-ED28E4E8A9C8}" type="doc">
      <dgm:prSet loTypeId="urn:microsoft.com/office/officeart/2005/8/layout/chevron1" loCatId="process" qsTypeId="urn:microsoft.com/office/officeart/2005/8/quickstyle/3d4" qsCatId="3D" csTypeId="urn:microsoft.com/office/officeart/2005/8/colors/colorful1" csCatId="colorful" phldr="1"/>
      <dgm:spPr/>
    </dgm:pt>
    <dgm:pt modelId="{475A8C81-3CD5-45F8-9583-6499B4D55E28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Denoising</a:t>
          </a:r>
          <a:r>
            <a:rPr lang="en-US" altLang="ko-KR" sz="2600" b="1" dirty="0"/>
            <a:t> </a:t>
          </a:r>
          <a:endParaRPr lang="ko-KR" altLang="en-US" sz="2600" b="1" dirty="0"/>
        </a:p>
      </dgm:t>
    </dgm:pt>
    <dgm:pt modelId="{B66D3629-ABFF-4297-916D-329B701F360D}" type="parTrans" cxnId="{9052C96B-2492-4399-9889-C20F9AE0DFF2}">
      <dgm:prSet/>
      <dgm:spPr/>
      <dgm:t>
        <a:bodyPr/>
        <a:lstStyle/>
        <a:p>
          <a:pPr latinLnBrk="1"/>
          <a:endParaRPr lang="ko-KR" altLang="en-US"/>
        </a:p>
      </dgm:t>
    </dgm:pt>
    <dgm:pt modelId="{C669F8CD-3CDC-4687-8E03-DD7FC38479B7}" type="sibTrans" cxnId="{9052C96B-2492-4399-9889-C20F9AE0DFF2}">
      <dgm:prSet/>
      <dgm:spPr/>
      <dgm:t>
        <a:bodyPr/>
        <a:lstStyle/>
        <a:p>
          <a:pPr latinLnBrk="1"/>
          <a:endParaRPr lang="ko-KR" altLang="en-US"/>
        </a:p>
      </dgm:t>
    </dgm:pt>
    <dgm:pt modelId="{D81D0CE1-4CD4-42AA-A664-91529893B1B3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Data Reduction</a:t>
          </a:r>
          <a:endParaRPr lang="ko-KR" altLang="en-US" sz="1600" b="1" dirty="0"/>
        </a:p>
      </dgm:t>
    </dgm:pt>
    <dgm:pt modelId="{1F4D93DF-F863-4CDF-A2AB-A3A6779C1DF6}" type="par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5C72D0E1-26CC-4C69-A8DE-B26A65CB98C6}" type="sib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AA3CC8A9-3226-402A-A44B-6B3A6CAFECB7}" type="pres">
      <dgm:prSet presAssocID="{DECB43E2-83B6-4A5A-A74E-ED28E4E8A9C8}" presName="Name0" presStyleCnt="0">
        <dgm:presLayoutVars>
          <dgm:dir/>
          <dgm:animLvl val="lvl"/>
          <dgm:resizeHandles val="exact"/>
        </dgm:presLayoutVars>
      </dgm:prSet>
      <dgm:spPr/>
    </dgm:pt>
    <dgm:pt modelId="{CDD591D1-92E9-4D76-98BC-B2465883EBB3}" type="pres">
      <dgm:prSet presAssocID="{475A8C81-3CD5-45F8-9583-6499B4D55E28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DA56654B-785F-45D7-AACC-ED1FE98AEA58}" type="pres">
      <dgm:prSet presAssocID="{C669F8CD-3CDC-4687-8E03-DD7FC38479B7}" presName="parTxOnlySpace" presStyleCnt="0"/>
      <dgm:spPr/>
    </dgm:pt>
    <dgm:pt modelId="{A2BCDC08-9D6A-49CA-9FEF-0EFCA40EAE72}" type="pres">
      <dgm:prSet presAssocID="{D81D0CE1-4CD4-42AA-A664-91529893B1B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9A59D05-617F-4A4C-B49F-C6DC541AD68A}" type="presOf" srcId="{475A8C81-3CD5-45F8-9583-6499B4D55E28}" destId="{CDD591D1-92E9-4D76-98BC-B2465883EBB3}" srcOrd="0" destOrd="0" presId="urn:microsoft.com/office/officeart/2005/8/layout/chevron1"/>
    <dgm:cxn modelId="{5CE91019-2824-4828-BE2D-D19994440A7E}" type="presOf" srcId="{DECB43E2-83B6-4A5A-A74E-ED28E4E8A9C8}" destId="{AA3CC8A9-3226-402A-A44B-6B3A6CAFECB7}" srcOrd="0" destOrd="0" presId="urn:microsoft.com/office/officeart/2005/8/layout/chevron1"/>
    <dgm:cxn modelId="{9052C96B-2492-4399-9889-C20F9AE0DFF2}" srcId="{DECB43E2-83B6-4A5A-A74E-ED28E4E8A9C8}" destId="{475A8C81-3CD5-45F8-9583-6499B4D55E28}" srcOrd="0" destOrd="0" parTransId="{B66D3629-ABFF-4297-916D-329B701F360D}" sibTransId="{C669F8CD-3CDC-4687-8E03-DD7FC38479B7}"/>
    <dgm:cxn modelId="{46C04A91-CB8D-4DE9-B364-F8CD52CC8A0C}" srcId="{DECB43E2-83B6-4A5A-A74E-ED28E4E8A9C8}" destId="{D81D0CE1-4CD4-42AA-A664-91529893B1B3}" srcOrd="1" destOrd="0" parTransId="{1F4D93DF-F863-4CDF-A2AB-A3A6779C1DF6}" sibTransId="{5C72D0E1-26CC-4C69-A8DE-B26A65CB98C6}"/>
    <dgm:cxn modelId="{7879C5D5-99E9-4011-B88F-111A06B9C5C1}" type="presOf" srcId="{D81D0CE1-4CD4-42AA-A664-91529893B1B3}" destId="{A2BCDC08-9D6A-49CA-9FEF-0EFCA40EAE72}" srcOrd="0" destOrd="0" presId="urn:microsoft.com/office/officeart/2005/8/layout/chevron1"/>
    <dgm:cxn modelId="{2AE58B4C-2994-44E5-A068-F53B4D670F2B}" type="presParOf" srcId="{AA3CC8A9-3226-402A-A44B-6B3A6CAFECB7}" destId="{CDD591D1-92E9-4D76-98BC-B2465883EBB3}" srcOrd="0" destOrd="0" presId="urn:microsoft.com/office/officeart/2005/8/layout/chevron1"/>
    <dgm:cxn modelId="{23E9B9F1-3E21-40AD-8657-F9FBCAE27260}" type="presParOf" srcId="{AA3CC8A9-3226-402A-A44B-6B3A6CAFECB7}" destId="{DA56654B-785F-45D7-AACC-ED1FE98AEA58}" srcOrd="1" destOrd="0" presId="urn:microsoft.com/office/officeart/2005/8/layout/chevron1"/>
    <dgm:cxn modelId="{CA7A467A-1CEA-4AB4-8BEA-B5D6902AADD3}" type="presParOf" srcId="{AA3CC8A9-3226-402A-A44B-6B3A6CAFECB7}" destId="{A2BCDC08-9D6A-49CA-9FEF-0EFCA40EAE7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B43E2-83B6-4A5A-A74E-ED28E4E8A9C8}" type="doc">
      <dgm:prSet loTypeId="urn:microsoft.com/office/officeart/2005/8/layout/chevron1" loCatId="process" qsTypeId="urn:microsoft.com/office/officeart/2005/8/quickstyle/simple5" qsCatId="simple" csTypeId="urn:microsoft.com/office/officeart/2005/8/colors/colorful4" csCatId="colorful" phldr="1"/>
      <dgm:spPr/>
    </dgm:pt>
    <dgm:pt modelId="{D81D0CE1-4CD4-42AA-A664-91529893B1B3}">
      <dgm:prSet phldrT="[텍스트]" custT="1"/>
      <dgm:spPr/>
      <dgm:t>
        <a:bodyPr/>
        <a:lstStyle/>
        <a:p>
          <a:pPr latinLnBrk="1"/>
          <a:r>
            <a:rPr lang="en-US" altLang="ko-KR" sz="2400" b="1" dirty="0"/>
            <a:t>Normalization</a:t>
          </a:r>
          <a:endParaRPr lang="ko-KR" altLang="en-US" sz="2400" b="1" dirty="0"/>
        </a:p>
      </dgm:t>
    </dgm:pt>
    <dgm:pt modelId="{5C72D0E1-26CC-4C69-A8DE-B26A65CB98C6}" type="sib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1F4D93DF-F863-4CDF-A2AB-A3A6779C1DF6}" type="parTrans" cxnId="{46C04A91-CB8D-4DE9-B364-F8CD52CC8A0C}">
      <dgm:prSet/>
      <dgm:spPr/>
      <dgm:t>
        <a:bodyPr/>
        <a:lstStyle/>
        <a:p>
          <a:pPr latinLnBrk="1"/>
          <a:endParaRPr lang="ko-KR" altLang="en-US"/>
        </a:p>
      </dgm:t>
    </dgm:pt>
    <dgm:pt modelId="{AA3CC8A9-3226-402A-A44B-6B3A6CAFECB7}" type="pres">
      <dgm:prSet presAssocID="{DECB43E2-83B6-4A5A-A74E-ED28E4E8A9C8}" presName="Name0" presStyleCnt="0">
        <dgm:presLayoutVars>
          <dgm:dir/>
          <dgm:animLvl val="lvl"/>
          <dgm:resizeHandles val="exact"/>
        </dgm:presLayoutVars>
      </dgm:prSet>
      <dgm:spPr/>
    </dgm:pt>
    <dgm:pt modelId="{A2BCDC08-9D6A-49CA-9FEF-0EFCA40EAE72}" type="pres">
      <dgm:prSet presAssocID="{D81D0CE1-4CD4-42AA-A664-91529893B1B3}" presName="parTxOnly" presStyleLbl="node1" presStyleIdx="0" presStyleCnt="1" custLinFactNeighborY="-1713">
        <dgm:presLayoutVars>
          <dgm:chMax val="0"/>
          <dgm:chPref val="0"/>
          <dgm:bulletEnabled val="1"/>
        </dgm:presLayoutVars>
      </dgm:prSet>
      <dgm:spPr/>
    </dgm:pt>
  </dgm:ptLst>
  <dgm:cxnLst>
    <dgm:cxn modelId="{5CE91019-2824-4828-BE2D-D19994440A7E}" type="presOf" srcId="{DECB43E2-83B6-4A5A-A74E-ED28E4E8A9C8}" destId="{AA3CC8A9-3226-402A-A44B-6B3A6CAFECB7}" srcOrd="0" destOrd="0" presId="urn:microsoft.com/office/officeart/2005/8/layout/chevron1"/>
    <dgm:cxn modelId="{46C04A91-CB8D-4DE9-B364-F8CD52CC8A0C}" srcId="{DECB43E2-83B6-4A5A-A74E-ED28E4E8A9C8}" destId="{D81D0CE1-4CD4-42AA-A664-91529893B1B3}" srcOrd="0" destOrd="0" parTransId="{1F4D93DF-F863-4CDF-A2AB-A3A6779C1DF6}" sibTransId="{5C72D0E1-26CC-4C69-A8DE-B26A65CB98C6}"/>
    <dgm:cxn modelId="{7879C5D5-99E9-4011-B88F-111A06B9C5C1}" type="presOf" srcId="{D81D0CE1-4CD4-42AA-A664-91529893B1B3}" destId="{A2BCDC08-9D6A-49CA-9FEF-0EFCA40EAE72}" srcOrd="0" destOrd="0" presId="urn:microsoft.com/office/officeart/2005/8/layout/chevron1"/>
    <dgm:cxn modelId="{CA7A467A-1CEA-4AB4-8BEA-B5D6902AADD3}" type="presParOf" srcId="{AA3CC8A9-3226-402A-A44B-6B3A6CAFECB7}" destId="{A2BCDC08-9D6A-49CA-9FEF-0EFCA40EAE72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591D1-92E9-4D76-98BC-B2465883EBB3}">
      <dsp:nvSpPr>
        <dsp:cNvPr id="0" name=""/>
        <dsp:cNvSpPr/>
      </dsp:nvSpPr>
      <dsp:spPr>
        <a:xfrm>
          <a:off x="4880" y="0"/>
          <a:ext cx="2917659" cy="55609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b="1" kern="1200" dirty="0"/>
            <a:t>Denoising </a:t>
          </a:r>
          <a:endParaRPr lang="ko-KR" altLang="en-US" sz="2600" b="1" kern="1200" dirty="0"/>
        </a:p>
      </dsp:txBody>
      <dsp:txXfrm>
        <a:off x="282927" y="0"/>
        <a:ext cx="2361566" cy="556093"/>
      </dsp:txXfrm>
    </dsp:sp>
    <dsp:sp modelId="{A2BCDC08-9D6A-49CA-9FEF-0EFCA40EAE72}">
      <dsp:nvSpPr>
        <dsp:cNvPr id="0" name=""/>
        <dsp:cNvSpPr/>
      </dsp:nvSpPr>
      <dsp:spPr>
        <a:xfrm>
          <a:off x="2630774" y="0"/>
          <a:ext cx="2917659" cy="55609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b="1" kern="1200" dirty="0"/>
            <a:t>Data Reduction</a:t>
          </a:r>
          <a:endParaRPr lang="ko-KR" altLang="en-US" sz="2600" b="1" kern="1200" dirty="0"/>
        </a:p>
      </dsp:txBody>
      <dsp:txXfrm>
        <a:off x="2908821" y="0"/>
        <a:ext cx="2361566" cy="556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CDC08-9D6A-49CA-9FEF-0EFCA40EAE72}">
      <dsp:nvSpPr>
        <dsp:cNvPr id="0" name=""/>
        <dsp:cNvSpPr/>
      </dsp:nvSpPr>
      <dsp:spPr>
        <a:xfrm>
          <a:off x="2567" y="0"/>
          <a:ext cx="2626572" cy="4051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Normalization</a:t>
          </a:r>
          <a:endParaRPr lang="ko-KR" altLang="en-US" sz="1500" b="1" kern="1200" dirty="0"/>
        </a:p>
      </dsp:txBody>
      <dsp:txXfrm>
        <a:off x="205138" y="0"/>
        <a:ext cx="2221431" cy="4051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591D1-92E9-4D76-98BC-B2465883EBB3}">
      <dsp:nvSpPr>
        <dsp:cNvPr id="0" name=""/>
        <dsp:cNvSpPr/>
      </dsp:nvSpPr>
      <dsp:spPr>
        <a:xfrm>
          <a:off x="4679" y="0"/>
          <a:ext cx="2797555" cy="44356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Denoising</a:t>
          </a:r>
          <a:r>
            <a:rPr lang="en-US" altLang="ko-KR" sz="2600" b="1" kern="1200" dirty="0"/>
            <a:t> </a:t>
          </a:r>
          <a:endParaRPr lang="ko-KR" altLang="en-US" sz="2600" b="1" kern="1200" dirty="0"/>
        </a:p>
      </dsp:txBody>
      <dsp:txXfrm>
        <a:off x="226463" y="0"/>
        <a:ext cx="2353988" cy="443567"/>
      </dsp:txXfrm>
    </dsp:sp>
    <dsp:sp modelId="{A2BCDC08-9D6A-49CA-9FEF-0EFCA40EAE72}">
      <dsp:nvSpPr>
        <dsp:cNvPr id="0" name=""/>
        <dsp:cNvSpPr/>
      </dsp:nvSpPr>
      <dsp:spPr>
        <a:xfrm>
          <a:off x="2522479" y="0"/>
          <a:ext cx="2797555" cy="44356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Data Reduction</a:t>
          </a:r>
          <a:endParaRPr lang="ko-KR" altLang="en-US" sz="1600" b="1" kern="1200" dirty="0"/>
        </a:p>
      </dsp:txBody>
      <dsp:txXfrm>
        <a:off x="2744263" y="0"/>
        <a:ext cx="2353988" cy="4435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CDC08-9D6A-49CA-9FEF-0EFCA40EAE72}">
      <dsp:nvSpPr>
        <dsp:cNvPr id="0" name=""/>
        <dsp:cNvSpPr/>
      </dsp:nvSpPr>
      <dsp:spPr>
        <a:xfrm>
          <a:off x="1432" y="0"/>
          <a:ext cx="2931074" cy="55609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Normalization</a:t>
          </a:r>
          <a:endParaRPr lang="ko-KR" altLang="en-US" sz="2400" b="1" kern="1200" dirty="0"/>
        </a:p>
      </dsp:txBody>
      <dsp:txXfrm>
        <a:off x="279479" y="0"/>
        <a:ext cx="2374981" cy="556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AE96A-16F6-459C-A078-2A347D0C712F}" type="datetimeFigureOut">
              <a:rPr lang="ko-KR" altLang="en-US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2018-06-19</a:t>
            </a:fld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9F9C3-5E0E-4649-B450-F301E6CF0BDD}" type="slidenum">
              <a:rPr lang="ko-KR" altLang="en-US" smtClean="0">
                <a:latin typeface="HY중고딕" panose="02030600000101010101" pitchFamily="18" charset="-127"/>
                <a:ea typeface="HY중고딕" panose="02030600000101010101" pitchFamily="18" charset="-127"/>
              </a:rPr>
              <a:t>‹#›</a:t>
            </a:fld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348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181CE-0CE8-4DFA-9855-FC451B3F5FDE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E104-CBCF-46F4-89C0-42C9A4423C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6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0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4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6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3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4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4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020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3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5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3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en-US" altLang="ko-KR" sz="1100" b="1" kern="0" dirty="0">
              <a:latin typeface="HY중고딕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0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9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7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0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E104-CBCF-46F4-89C0-42C9A4423C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36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fld id="{A0EEEE5D-BE03-4A76-9F0F-73F4FAC9F118}" type="datetimeFigureOut">
              <a:rPr lang="ko-KR" altLang="en-US" smtClean="0"/>
              <a:pPr/>
              <a:t>2018-06-19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fld id="{CBFC9338-8C7D-46CB-BC32-858F703D94B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76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AC4BC8-B131-4C03-854F-66F0A74C655D}"/>
              </a:ext>
            </a:extLst>
          </p:cNvPr>
          <p:cNvSpPr/>
          <p:nvPr userDrawn="1"/>
        </p:nvSpPr>
        <p:spPr>
          <a:xfrm>
            <a:off x="10934700" y="102345"/>
            <a:ext cx="1190625" cy="105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D06603-A76C-4B03-8D15-E4C635A24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19" y="281791"/>
            <a:ext cx="698385" cy="6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1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" y="620688"/>
            <a:ext cx="10513647" cy="0"/>
          </a:xfrm>
          <a:prstGeom prst="line">
            <a:avLst/>
          </a:prstGeom>
          <a:ln w="69850">
            <a:solidFill>
              <a:srgbClr val="054B9F"/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9093201" y="6385718"/>
            <a:ext cx="2848708" cy="306388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endParaRPr lang="en-US" altLang="ko-KR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1955" y="6381328"/>
            <a:ext cx="12192000" cy="0"/>
          </a:xfrm>
          <a:prstGeom prst="line">
            <a:avLst/>
          </a:prstGeom>
          <a:noFill/>
          <a:ln w="25400">
            <a:solidFill>
              <a:srgbClr val="054B9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 sz="1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E52EF4-E2A4-4105-83D1-8E90492D14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19" y="281791"/>
            <a:ext cx="698385" cy="696049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26747A37-ABA6-42C3-B826-36438B0D625E}"/>
              </a:ext>
            </a:extLst>
          </p:cNvPr>
          <p:cNvSpPr txBox="1">
            <a:spLocks/>
          </p:cNvSpPr>
          <p:nvPr userDrawn="1"/>
        </p:nvSpPr>
        <p:spPr>
          <a:xfrm>
            <a:off x="0" y="116632"/>
            <a:ext cx="8270709" cy="41805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HY중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518AA-CF8A-4125-B673-0C88BC6D8F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" y="6406267"/>
            <a:ext cx="2144667" cy="4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1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HY중고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0.emf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21.emf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2.emf"/><Relationship Id="rId18" Type="http://schemas.openxmlformats.org/officeDocument/2006/relationships/image" Target="../media/image27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emf"/><Relationship Id="rId20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4.emf"/><Relationship Id="rId10" Type="http://schemas.openxmlformats.org/officeDocument/2006/relationships/diagramQuickStyle" Target="../diagrams/quickStyle4.xml"/><Relationship Id="rId19" Type="http://schemas.openxmlformats.org/officeDocument/2006/relationships/image" Target="../media/image28.emf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1173302"/>
            <a:ext cx="12192000" cy="2255697"/>
          </a:xfrm>
          <a:prstGeom prst="rect">
            <a:avLst/>
          </a:prstGeom>
          <a:solidFill>
            <a:srgbClr val="054B9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10000"/>
              </a:lnSpc>
              <a:spcBef>
                <a:spcPct val="0"/>
              </a:spcBef>
              <a:defRPr/>
            </a:pP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LSTM</a:t>
            </a:r>
            <a:r>
              <a:rPr lang="ko-KR" alt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을 활용한 선박 성능의 예측</a:t>
            </a:r>
            <a:endParaRPr lang="en-US" altLang="ko-KR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0" y="1259665"/>
            <a:ext cx="12192000" cy="41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cxnSpLocks/>
          </p:cNvCxnSpPr>
          <p:nvPr/>
        </p:nvCxnSpPr>
        <p:spPr>
          <a:xfrm>
            <a:off x="0" y="3270054"/>
            <a:ext cx="12192000" cy="18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FD811-B485-4237-B749-85F12306F55B}"/>
              </a:ext>
            </a:extLst>
          </p:cNvPr>
          <p:cNvSpPr/>
          <p:nvPr/>
        </p:nvSpPr>
        <p:spPr>
          <a:xfrm>
            <a:off x="7936819" y="4899868"/>
            <a:ext cx="4129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과목명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로봇인지시스템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hangingPunct="0"/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발표일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: 2018-06-07(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목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)</a:t>
            </a:r>
          </a:p>
          <a:p>
            <a:pPr hangingPunct="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201793115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이준우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hangingPunct="0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201783532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전미연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FA3F3B-5110-4277-ACA6-D496349D6645}"/>
              </a:ext>
            </a:extLst>
          </p:cNvPr>
          <p:cNvSpPr/>
          <p:nvPr/>
        </p:nvSpPr>
        <p:spPr>
          <a:xfrm>
            <a:off x="5240337" y="178722"/>
            <a:ext cx="1711325" cy="45719"/>
          </a:xfrm>
          <a:prstGeom prst="rect">
            <a:avLst/>
          </a:prstGeom>
          <a:solidFill>
            <a:srgbClr val="054B9F"/>
          </a:solidFill>
          <a:ln>
            <a:solidFill>
              <a:srgbClr val="054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FEF55B-69D6-4DEE-90C7-1DF1368C3BB6}"/>
              </a:ext>
            </a:extLst>
          </p:cNvPr>
          <p:cNvSpPr/>
          <p:nvPr/>
        </p:nvSpPr>
        <p:spPr>
          <a:xfrm>
            <a:off x="3047999" y="22444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hangingPunct="0"/>
            <a:r>
              <a:rPr lang="en-US" altLang="ko-KR" sz="2000" b="1" dirty="0">
                <a:latin typeface="HY중고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TERM PROJECT</a:t>
            </a:r>
            <a:endParaRPr lang="ko-KR" altLang="ko-KR" sz="2000" b="1" dirty="0">
              <a:latin typeface="HY중고딕" panose="02030600000101010101" pitchFamily="18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2BE61E-E783-4C5B-A0F6-61F81B537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11" y="533879"/>
            <a:ext cx="3029596" cy="5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C84BDE-8EF3-482B-8F39-D9507F552D9A}"/>
              </a:ext>
            </a:extLst>
          </p:cNvPr>
          <p:cNvSpPr/>
          <p:nvPr/>
        </p:nvSpPr>
        <p:spPr>
          <a:xfrm>
            <a:off x="163046" y="663332"/>
            <a:ext cx="11709194" cy="494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최적의 </a:t>
            </a:r>
            <a:r>
              <a:rPr lang="en-US" altLang="ko-KR" sz="2000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sequence length </a:t>
            </a:r>
            <a:r>
              <a:rPr lang="ko-KR" altLang="en-US" sz="2000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스케일 찾기</a:t>
            </a:r>
            <a:endParaRPr lang="en-US" altLang="ko-KR" sz="2000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3909B-0131-4F0C-8C99-F0838D58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82" y="2488892"/>
            <a:ext cx="3581400" cy="2686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1821B6-1144-48B0-A638-58D0B256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867" y="2488892"/>
            <a:ext cx="3581400" cy="2686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46E075-E17B-41CF-8148-DF88BA4E7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97" y="2488892"/>
            <a:ext cx="3581400" cy="2686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7825E-9EBE-4E72-93CB-F327B076BD4D}"/>
              </a:ext>
            </a:extLst>
          </p:cNvPr>
          <p:cNvSpPr txBox="1"/>
          <p:nvPr/>
        </p:nvSpPr>
        <p:spPr>
          <a:xfrm>
            <a:off x="672480" y="2227573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= 10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26C09-449B-4BA3-86C2-5E2F237AC804}"/>
              </a:ext>
            </a:extLst>
          </p:cNvPr>
          <p:cNvSpPr txBox="1"/>
          <p:nvPr/>
        </p:nvSpPr>
        <p:spPr>
          <a:xfrm>
            <a:off x="536797" y="1211363"/>
            <a:ext cx="655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</a:t>
            </a:r>
            <a:r>
              <a:rPr lang="ko-KR" altLang="en-US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 노드 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동일 조건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LSTM 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층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Node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                      LSTM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층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Node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en-US" altLang="ko-KR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7</a:t>
            </a:r>
            <a:r>
              <a:rPr lang="ko-KR" altLang="en-US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F7F9B-E5A7-4A9C-8BFB-672781569630}"/>
              </a:ext>
            </a:extLst>
          </p:cNvPr>
          <p:cNvSpPr txBox="1"/>
          <p:nvPr/>
        </p:nvSpPr>
        <p:spPr>
          <a:xfrm>
            <a:off x="528640" y="5461971"/>
            <a:ext cx="502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Sequence length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일 때 성능이 뛰어남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7DAEAF0-5709-4C49-899B-8510CDCD1216}"/>
              </a:ext>
            </a:extLst>
          </p:cNvPr>
          <p:cNvCxnSpPr>
            <a:cxnSpLocks/>
          </p:cNvCxnSpPr>
          <p:nvPr/>
        </p:nvCxnSpPr>
        <p:spPr>
          <a:xfrm>
            <a:off x="3886134" y="2688917"/>
            <a:ext cx="0" cy="2403175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9371284-374A-4442-8BE7-21E645F9AEAF}"/>
              </a:ext>
            </a:extLst>
          </p:cNvPr>
          <p:cNvCxnSpPr>
            <a:cxnSpLocks/>
          </p:cNvCxnSpPr>
          <p:nvPr/>
        </p:nvCxnSpPr>
        <p:spPr>
          <a:xfrm>
            <a:off x="7644276" y="2688917"/>
            <a:ext cx="0" cy="2403175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ADEC46-BA4D-4BB5-BF7B-B003BAF5F682}"/>
              </a:ext>
            </a:extLst>
          </p:cNvPr>
          <p:cNvSpPr txBox="1"/>
          <p:nvPr/>
        </p:nvSpPr>
        <p:spPr>
          <a:xfrm>
            <a:off x="4362357" y="2216120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= 100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BE052-66EF-466B-991B-101CFCF96C01}"/>
              </a:ext>
            </a:extLst>
          </p:cNvPr>
          <p:cNvSpPr txBox="1"/>
          <p:nvPr/>
        </p:nvSpPr>
        <p:spPr>
          <a:xfrm>
            <a:off x="8072842" y="2199937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= 1000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20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C84BDE-8EF3-482B-8F39-D9507F552D9A}"/>
              </a:ext>
            </a:extLst>
          </p:cNvPr>
          <p:cNvSpPr/>
          <p:nvPr/>
        </p:nvSpPr>
        <p:spPr>
          <a:xfrm>
            <a:off x="121094" y="564104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최적의 </a:t>
            </a:r>
            <a:r>
              <a:rPr lang="en-US" altLang="ko-KR" sz="20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LSTM </a:t>
            </a:r>
            <a:r>
              <a:rPr lang="ko-KR" altLang="en-US" sz="20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노드 수 </a:t>
            </a:r>
            <a:r>
              <a:rPr lang="en-US" altLang="ko-KR" sz="20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ratio[LSTM1/LSTM2] </a:t>
            </a:r>
            <a:r>
              <a:rPr lang="ko-KR" altLang="en-US" sz="20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스케일 찾기</a:t>
            </a:r>
            <a:endParaRPr lang="en-US" altLang="ko-KR" sz="2000" b="1" dirty="0">
              <a:latin typeface="Times New Roman" panose="02020603050405020304" pitchFamily="18" charset="0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17F8A9-3C81-495A-A048-2EB8110B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98" y="3729611"/>
            <a:ext cx="2700000" cy="202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9960B-B7CC-43FD-A93E-D5E27B054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97" y="1202167"/>
            <a:ext cx="2700000" cy="20250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F17506E-C643-4ADA-8556-552E2B1EAE1F}"/>
              </a:ext>
            </a:extLst>
          </p:cNvPr>
          <p:cNvSpPr/>
          <p:nvPr/>
        </p:nvSpPr>
        <p:spPr>
          <a:xfrm>
            <a:off x="1702964" y="3227167"/>
            <a:ext cx="338667" cy="502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ADD142-6F80-43B2-9DCA-8C6265325A45}"/>
              </a:ext>
            </a:extLst>
          </p:cNvPr>
          <p:cNvSpPr/>
          <p:nvPr/>
        </p:nvSpPr>
        <p:spPr>
          <a:xfrm>
            <a:off x="121094" y="1103389"/>
            <a:ext cx="3570373" cy="5240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79781-585F-483A-85D0-7795C697B0FF}"/>
              </a:ext>
            </a:extLst>
          </p:cNvPr>
          <p:cNvSpPr txBox="1"/>
          <p:nvPr/>
        </p:nvSpPr>
        <p:spPr>
          <a:xfrm>
            <a:off x="157540" y="588772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딥러닝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성능을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회귀값으로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나타냄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C0FE8F-8292-48C9-865F-7907516A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876048"/>
            <a:ext cx="2700000" cy="2025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DE6830-DFF6-4189-91BE-F87CBC4AE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670" y="3876048"/>
            <a:ext cx="2700000" cy="2025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AC54F7D-3B68-4C06-B9F6-9DB066D5A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340" y="3876048"/>
            <a:ext cx="2700000" cy="2025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D71B0C-0257-457C-B2E0-885FC7E22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9036" y="1657141"/>
            <a:ext cx="2700000" cy="2025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AC3AE0-3F41-471E-B536-CD8BE7E35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2670" y="1700841"/>
            <a:ext cx="2700000" cy="2025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A60857-2E59-4267-B2D9-39A96B8F63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2670" y="1700841"/>
            <a:ext cx="2700000" cy="2025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653A0A-7FA0-4699-90E0-A168CD2D98DA}"/>
              </a:ext>
            </a:extLst>
          </p:cNvPr>
          <p:cNvSpPr/>
          <p:nvPr/>
        </p:nvSpPr>
        <p:spPr>
          <a:xfrm>
            <a:off x="6908800" y="1941519"/>
            <a:ext cx="829733" cy="200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4E0053-DDED-4FBC-86FA-50D1F101EE6B}"/>
              </a:ext>
            </a:extLst>
          </p:cNvPr>
          <p:cNvSpPr txBox="1"/>
          <p:nvPr/>
        </p:nvSpPr>
        <p:spPr>
          <a:xfrm>
            <a:off x="3952821" y="5954105"/>
            <a:ext cx="859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본 프로젝트에서는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노드 수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ratio[LSTM1/LSTM2]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10/6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가 성능 우수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8A031F-54D7-4527-95DE-3505EB55743C}"/>
              </a:ext>
            </a:extLst>
          </p:cNvPr>
          <p:cNvSpPr/>
          <p:nvPr/>
        </p:nvSpPr>
        <p:spPr>
          <a:xfrm>
            <a:off x="3852670" y="1103389"/>
            <a:ext cx="8071368" cy="5240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F407C-2AFA-4AE7-9D63-9BE96B4E5B90}"/>
              </a:ext>
            </a:extLst>
          </p:cNvPr>
          <p:cNvSpPr txBox="1"/>
          <p:nvPr/>
        </p:nvSpPr>
        <p:spPr>
          <a:xfrm>
            <a:off x="3932368" y="1193013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Sequence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length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개로 동일한 조건</a:t>
            </a:r>
          </a:p>
        </p:txBody>
      </p:sp>
    </p:spTree>
    <p:extLst>
      <p:ext uri="{BB962C8B-B14F-4D97-AF65-F5344CB8AC3E}">
        <p14:creationId xmlns:p14="http://schemas.microsoft.com/office/powerpoint/2010/main" val="285693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AF5470-9202-45B4-9A5A-1EA31B412448}"/>
              </a:ext>
            </a:extLst>
          </p:cNvPr>
          <p:cNvSpPr/>
          <p:nvPr/>
        </p:nvSpPr>
        <p:spPr>
          <a:xfrm>
            <a:off x="88899" y="590725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최적의 </a:t>
            </a:r>
            <a:r>
              <a:rPr lang="ko-KR" altLang="en-US" sz="2000" b="1" dirty="0" err="1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 모델 수치 찾기</a:t>
            </a:r>
            <a:endParaRPr lang="en-US" altLang="ko-KR" sz="2000" b="1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167AE-E129-448D-86A7-1338F953D8E4}"/>
              </a:ext>
            </a:extLst>
          </p:cNvPr>
          <p:cNvSpPr txBox="1"/>
          <p:nvPr/>
        </p:nvSpPr>
        <p:spPr>
          <a:xfrm>
            <a:off x="1117599" y="1865195"/>
            <a:ext cx="995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RMSE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56F9AB7-8F0F-47CE-87B8-A4ECBC7F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07509"/>
              </p:ext>
            </p:extLst>
          </p:nvPr>
        </p:nvGraphicFramePr>
        <p:xfrm>
          <a:off x="1117599" y="2353598"/>
          <a:ext cx="9049125" cy="38102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9825">
                  <a:extLst>
                    <a:ext uri="{9D8B030D-6E8A-4147-A177-3AD203B41FA5}">
                      <a16:colId xmlns:a16="http://schemas.microsoft.com/office/drawing/2014/main" val="1935221234"/>
                    </a:ext>
                  </a:extLst>
                </a:gridCol>
                <a:gridCol w="1809825">
                  <a:extLst>
                    <a:ext uri="{9D8B030D-6E8A-4147-A177-3AD203B41FA5}">
                      <a16:colId xmlns:a16="http://schemas.microsoft.com/office/drawing/2014/main" val="209868387"/>
                    </a:ext>
                  </a:extLst>
                </a:gridCol>
                <a:gridCol w="1809825">
                  <a:extLst>
                    <a:ext uri="{9D8B030D-6E8A-4147-A177-3AD203B41FA5}">
                      <a16:colId xmlns:a16="http://schemas.microsoft.com/office/drawing/2014/main" val="303582708"/>
                    </a:ext>
                  </a:extLst>
                </a:gridCol>
                <a:gridCol w="1809825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1809825">
                  <a:extLst>
                    <a:ext uri="{9D8B030D-6E8A-4147-A177-3AD203B41FA5}">
                      <a16:colId xmlns:a16="http://schemas.microsoft.com/office/drawing/2014/main" val="445322162"/>
                    </a:ext>
                  </a:extLst>
                </a:gridCol>
              </a:tblGrid>
              <a:tr h="82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RMSE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360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745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[5/3]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0.02111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0.01975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0.01973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0.0238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  <a:tr h="745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[10/6]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0.02189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0.02141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0.02294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0.021401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30"/>
                  </a:ext>
                </a:extLst>
              </a:tr>
              <a:tr h="745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[15/9]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0.01914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0.02081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0.01938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0.02136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58056"/>
                  </a:ext>
                </a:extLst>
              </a:tr>
              <a:tr h="745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[20/12]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0.01924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0.02163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0.02860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000" u="none" strike="noStrike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0.02351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80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B75204B-2541-47D6-B0C6-3FD211CB83FA}"/>
              </a:ext>
            </a:extLst>
          </p:cNvPr>
          <p:cNvSpPr txBox="1"/>
          <p:nvPr/>
        </p:nvSpPr>
        <p:spPr>
          <a:xfrm>
            <a:off x="728134" y="1065623"/>
            <a:ext cx="9956800" cy="73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(6), 5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(30), 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(60),1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(360)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 node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[5/3], [10/6], [15/9], [20/12]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조건을 나누어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하이퍼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파라미터를 선정</a:t>
            </a:r>
          </a:p>
        </p:txBody>
      </p:sp>
    </p:spTree>
    <p:extLst>
      <p:ext uri="{BB962C8B-B14F-4D97-AF65-F5344CB8AC3E}">
        <p14:creationId xmlns:p14="http://schemas.microsoft.com/office/powerpoint/2010/main" val="47840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AF5470-9202-45B4-9A5A-1EA31B412448}"/>
              </a:ext>
            </a:extLst>
          </p:cNvPr>
          <p:cNvSpPr/>
          <p:nvPr/>
        </p:nvSpPr>
        <p:spPr>
          <a:xfrm>
            <a:off x="88899" y="590725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err="1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 모델 </a:t>
            </a:r>
            <a:r>
              <a:rPr lang="en-US" altLang="ko-KR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loss 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확인 결과 </a:t>
            </a:r>
            <a:endParaRPr lang="en-US" altLang="ko-KR" sz="2000" b="1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56F9AB7-8F0F-47CE-87B8-A4ECBC7F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911441"/>
              </p:ext>
            </p:extLst>
          </p:nvPr>
        </p:nvGraphicFramePr>
        <p:xfrm>
          <a:off x="633239" y="1086309"/>
          <a:ext cx="10826579" cy="510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8300">
                  <a:extLst>
                    <a:ext uri="{9D8B030D-6E8A-4147-A177-3AD203B41FA5}">
                      <a16:colId xmlns:a16="http://schemas.microsoft.com/office/drawing/2014/main" val="1935221234"/>
                    </a:ext>
                  </a:extLst>
                </a:gridCol>
                <a:gridCol w="2662642">
                  <a:extLst>
                    <a:ext uri="{9D8B030D-6E8A-4147-A177-3AD203B41FA5}">
                      <a16:colId xmlns:a16="http://schemas.microsoft.com/office/drawing/2014/main" val="209868387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303582708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445322162"/>
                    </a:ext>
                  </a:extLst>
                </a:gridCol>
              </a:tblGrid>
              <a:tr h="245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RMSE</a:t>
                      </a:r>
                      <a:endParaRPr lang="ko-KR" altLang="en-US" sz="12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360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240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[5/3]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  <a:tr h="240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[10/6]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3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C4FB0D-7AB5-4F49-95AF-4C199538D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86" y="1750238"/>
            <a:ext cx="2596115" cy="1798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9E14C-AD07-4A16-8C96-6A240EFFE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"/>
          <a:stretch/>
        </p:blipFill>
        <p:spPr>
          <a:xfrm>
            <a:off x="4050563" y="1788894"/>
            <a:ext cx="2449812" cy="16984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34C118-7778-41A3-98E7-11B24FE3FB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7"/>
          <a:stretch/>
        </p:blipFill>
        <p:spPr>
          <a:xfrm>
            <a:off x="6525816" y="1788894"/>
            <a:ext cx="2449812" cy="17058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55E64E5-6D54-4723-9091-001BD3C8F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90" y="1763728"/>
            <a:ext cx="2453852" cy="1665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30FB82-59D8-4E31-B448-78D6AE1D8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701" y="4128881"/>
            <a:ext cx="2548012" cy="17153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11BB42-443F-47C5-B9E0-CCF99F740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082" y="4128881"/>
            <a:ext cx="2394774" cy="16218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A1CCA9-2D2A-4B68-B5A5-4E3DB0A92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225" y="4149803"/>
            <a:ext cx="2327818" cy="16218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19E4E8-42BE-4687-9F83-E9418999E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3413" y="4149803"/>
            <a:ext cx="2372446" cy="160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7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DEFAF8-73FF-4969-940C-10BC77CDE465}"/>
              </a:ext>
            </a:extLst>
          </p:cNvPr>
          <p:cNvSpPr/>
          <p:nvPr/>
        </p:nvSpPr>
        <p:spPr>
          <a:xfrm>
            <a:off x="88899" y="590725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 err="1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 모델 </a:t>
            </a:r>
            <a:r>
              <a:rPr lang="en-US" altLang="ko-KR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loss 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확인 결과 </a:t>
            </a:r>
            <a:endParaRPr lang="en-US" altLang="ko-KR" sz="2000" b="1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CC90040-FFFE-4CBA-8F74-A6E2D2F7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64219"/>
              </p:ext>
            </p:extLst>
          </p:nvPr>
        </p:nvGraphicFramePr>
        <p:xfrm>
          <a:off x="633239" y="1086309"/>
          <a:ext cx="10826579" cy="5105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8300">
                  <a:extLst>
                    <a:ext uri="{9D8B030D-6E8A-4147-A177-3AD203B41FA5}">
                      <a16:colId xmlns:a16="http://schemas.microsoft.com/office/drawing/2014/main" val="1935221234"/>
                    </a:ext>
                  </a:extLst>
                </a:gridCol>
                <a:gridCol w="2662642">
                  <a:extLst>
                    <a:ext uri="{9D8B030D-6E8A-4147-A177-3AD203B41FA5}">
                      <a16:colId xmlns:a16="http://schemas.microsoft.com/office/drawing/2014/main" val="209868387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303582708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2471879">
                  <a:extLst>
                    <a:ext uri="{9D8B030D-6E8A-4147-A177-3AD203B41FA5}">
                      <a16:colId xmlns:a16="http://schemas.microsoft.com/office/drawing/2014/main" val="445322162"/>
                    </a:ext>
                  </a:extLst>
                </a:gridCol>
              </a:tblGrid>
              <a:tr h="245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RMSE</a:t>
                      </a:r>
                      <a:endParaRPr lang="ko-KR" altLang="en-US" sz="12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360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240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[15/9]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  <a:tr h="2400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[20/12]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3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FDCA880-34DF-4625-8EED-F3BA4FA8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11" y="1742843"/>
            <a:ext cx="2559782" cy="16861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302050-DD9A-4B4B-83BA-1DE14908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325" y="1742843"/>
            <a:ext cx="2416429" cy="16861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6FFCEB-EB3B-4D61-9EA5-CF7445B09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72" y="1758678"/>
            <a:ext cx="2410492" cy="16861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52FE8C-80B5-4ABB-A279-B9A48182B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033" y="1802477"/>
            <a:ext cx="2335422" cy="15569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FD5A9D-67AF-4173-8297-DE94CBDF9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11" y="4199514"/>
            <a:ext cx="2563486" cy="1723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32CDED-6402-46DA-A854-423077E5B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25" y="4202021"/>
            <a:ext cx="2416429" cy="1625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E17F9-45A9-49AF-8DE0-2194F920E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35" y="4199514"/>
            <a:ext cx="2396429" cy="16762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D246FF-D7A7-4576-9B63-CC7C6E8DF8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032" y="4199514"/>
            <a:ext cx="2379451" cy="17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0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CF0CD-ABF3-4596-92BC-5FDE90B53B80}"/>
              </a:ext>
            </a:extLst>
          </p:cNvPr>
          <p:cNvSpPr txBox="1"/>
          <p:nvPr/>
        </p:nvSpPr>
        <p:spPr>
          <a:xfrm>
            <a:off x="728134" y="1065623"/>
            <a:ext cx="9956800" cy="73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(6), 5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(30), 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(60),1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(360)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 node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[5/3], [10/6], [15/9], [20/12]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조건을 나누어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하이퍼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파라미터를 선정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7D25B1-8223-46A8-AA41-0ECFC21BF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66675"/>
              </p:ext>
            </p:extLst>
          </p:nvPr>
        </p:nvGraphicFramePr>
        <p:xfrm>
          <a:off x="720433" y="2417106"/>
          <a:ext cx="10446125" cy="371341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9225">
                  <a:extLst>
                    <a:ext uri="{9D8B030D-6E8A-4147-A177-3AD203B41FA5}">
                      <a16:colId xmlns:a16="http://schemas.microsoft.com/office/drawing/2014/main" val="1935221234"/>
                    </a:ext>
                  </a:extLst>
                </a:gridCol>
                <a:gridCol w="2089225">
                  <a:extLst>
                    <a:ext uri="{9D8B030D-6E8A-4147-A177-3AD203B41FA5}">
                      <a16:colId xmlns:a16="http://schemas.microsoft.com/office/drawing/2014/main" val="209868387"/>
                    </a:ext>
                  </a:extLst>
                </a:gridCol>
                <a:gridCol w="2089225">
                  <a:extLst>
                    <a:ext uri="{9D8B030D-6E8A-4147-A177-3AD203B41FA5}">
                      <a16:colId xmlns:a16="http://schemas.microsoft.com/office/drawing/2014/main" val="303582708"/>
                    </a:ext>
                  </a:extLst>
                </a:gridCol>
                <a:gridCol w="2089225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2089225">
                  <a:extLst>
                    <a:ext uri="{9D8B030D-6E8A-4147-A177-3AD203B41FA5}">
                      <a16:colId xmlns:a16="http://schemas.microsoft.com/office/drawing/2014/main" val="445322162"/>
                    </a:ext>
                  </a:extLst>
                </a:gridCol>
              </a:tblGrid>
              <a:tr h="8080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            </a:t>
                      </a:r>
                      <a:r>
                        <a:rPr lang="en-US" altLang="ko-KR" sz="1400" dirty="0" err="1"/>
                        <a:t>seq_length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LSTM node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360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726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[5/3]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0.700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x+0.181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0.760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x+0.138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0.784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x+0.122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0.608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x+0.222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  <a:tr h="726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[10/6]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0.747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x+0.138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u="sng" dirty="0">
                          <a:solidFill>
                            <a:srgbClr val="FF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0.840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x+0.083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0.686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x+0.170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0.736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x+0.147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30"/>
                  </a:ext>
                </a:extLst>
              </a:tr>
              <a:tr h="726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[15/9]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0.777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x+0.130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0.744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x+0.144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0.800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x+0.115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0.598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x+0.217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58056"/>
                  </a:ext>
                </a:extLst>
              </a:tr>
              <a:tr h="726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[20/12]</a:t>
                      </a:r>
                      <a:endParaRPr lang="ko-KR" altLang="en-US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0.780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x+0.126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0.769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x+0.126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0.600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x+0.219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y=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0.752</a:t>
                      </a:r>
                      <a:r>
                        <a:rPr lang="en-US" altLang="ko-KR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x+0.134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804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EAF5470-9202-45B4-9A5A-1EA31B412448}"/>
              </a:ext>
            </a:extLst>
          </p:cNvPr>
          <p:cNvSpPr/>
          <p:nvPr/>
        </p:nvSpPr>
        <p:spPr>
          <a:xfrm>
            <a:off x="88899" y="590725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최적의 </a:t>
            </a:r>
            <a:r>
              <a:rPr lang="ko-KR" altLang="en-US" sz="2000" b="1" dirty="0" err="1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 모델 수치 찾기</a:t>
            </a:r>
            <a:endParaRPr lang="en-US" altLang="ko-KR" sz="2000" b="1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4380C5-F865-4C24-95A5-173D0ABD5C34}"/>
              </a:ext>
            </a:extLst>
          </p:cNvPr>
          <p:cNvCxnSpPr>
            <a:cxnSpLocks/>
          </p:cNvCxnSpPr>
          <p:nvPr/>
        </p:nvCxnSpPr>
        <p:spPr>
          <a:xfrm>
            <a:off x="728134" y="2417106"/>
            <a:ext cx="2065866" cy="71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A6E74-7DE8-4C83-93F3-9D9FCF8B8913}"/>
              </a:ext>
            </a:extLst>
          </p:cNvPr>
          <p:cNvSpPr txBox="1"/>
          <p:nvPr/>
        </p:nvSpPr>
        <p:spPr>
          <a:xfrm>
            <a:off x="728134" y="1970506"/>
            <a:ext cx="995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Training data – Predicted data regression 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91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C84BDE-8EF3-482B-8F39-D9507F552D9A}"/>
              </a:ext>
            </a:extLst>
          </p:cNvPr>
          <p:cNvSpPr/>
          <p:nvPr/>
        </p:nvSpPr>
        <p:spPr>
          <a:xfrm>
            <a:off x="88899" y="590725"/>
            <a:ext cx="11709194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최적의 </a:t>
            </a:r>
            <a:r>
              <a:rPr lang="ko-KR" altLang="en-US" sz="2000" b="1" dirty="0" err="1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딥러닝</a:t>
            </a:r>
            <a:r>
              <a:rPr lang="ko-KR" altLang="en-US" sz="2000" b="1" dirty="0">
                <a:latin typeface="Arial Unicode MS"/>
                <a:ea typeface="HY헤드라인M" panose="02030600000101010101" pitchFamily="18" charset="-127"/>
                <a:cs typeface="Times New Roman" panose="02020603050405020304" pitchFamily="18" charset="0"/>
              </a:rPr>
              <a:t> 모델 수치 찾기</a:t>
            </a:r>
            <a:endParaRPr lang="en-US" altLang="ko-KR" sz="2000" b="1" dirty="0">
              <a:latin typeface="Arial Unicode MS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CF0CD-ABF3-4596-92BC-5FDE90B53B80}"/>
              </a:ext>
            </a:extLst>
          </p:cNvPr>
          <p:cNvSpPr txBox="1"/>
          <p:nvPr/>
        </p:nvSpPr>
        <p:spPr>
          <a:xfrm>
            <a:off x="728134" y="1065623"/>
            <a:ext cx="9956800" cy="73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Seq_length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(6), 5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(30), 10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(60),1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시간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(360)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LSTM node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수는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[5/3], [10/6], [15/9], [20/12]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조건을 나누어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하이퍼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파라미터를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03E7C-2AB2-4661-BFFE-E8E59D99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8" y="2490377"/>
            <a:ext cx="4402665" cy="330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F6AE5D-B3F8-491A-8B10-923A4E07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1" y="2514333"/>
            <a:ext cx="4402665" cy="330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083A7-EF5B-48D5-B225-435D7132C09C}"/>
              </a:ext>
            </a:extLst>
          </p:cNvPr>
          <p:cNvSpPr txBox="1"/>
          <p:nvPr/>
        </p:nvSpPr>
        <p:spPr>
          <a:xfrm>
            <a:off x="6811283" y="2060121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y=0.840x+0.083 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y = x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94373E-BA0E-4797-AAE3-0B5250786907}"/>
              </a:ext>
            </a:extLst>
          </p:cNvPr>
          <p:cNvCxnSpPr/>
          <p:nvPr/>
        </p:nvCxnSpPr>
        <p:spPr>
          <a:xfrm>
            <a:off x="6404883" y="2261841"/>
            <a:ext cx="40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904BC9-0468-48F1-82A8-2EDAFA7B53D3}"/>
              </a:ext>
            </a:extLst>
          </p:cNvPr>
          <p:cNvCxnSpPr/>
          <p:nvPr/>
        </p:nvCxnSpPr>
        <p:spPr>
          <a:xfrm>
            <a:off x="6404883" y="2514333"/>
            <a:ext cx="40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27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4. Conclusion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F35D6-F983-4315-A89B-11BA1D9E1EA8}"/>
              </a:ext>
            </a:extLst>
          </p:cNvPr>
          <p:cNvSpPr/>
          <p:nvPr/>
        </p:nvSpPr>
        <p:spPr>
          <a:xfrm>
            <a:off x="413562" y="993718"/>
            <a:ext cx="10423620" cy="4102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선박 및 항해 데이터는 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Deep Learning Approach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중 </a:t>
            </a:r>
            <a:r>
              <a:rPr lang="ko-KR" altLang="en-US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시계열 데이터에 적합한 모델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인 </a:t>
            </a:r>
            <a:r>
              <a:rPr lang="en-US" altLang="ko-KR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LSTM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을 활용하여 </a:t>
            </a:r>
            <a:r>
              <a:rPr lang="ko-KR" altLang="en-US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연료 소모량을 예측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하는 데 활용될 수 있다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LSTM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을 활용한 학습법 중 데이터를 기억하는 요인인 </a:t>
            </a:r>
            <a:r>
              <a:rPr lang="en-US" altLang="ko-KR" sz="20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sequence length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계산의 양을 결정하는 </a:t>
            </a:r>
            <a:r>
              <a:rPr lang="ko-KR" altLang="en-US" sz="20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노드 수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 같은 </a:t>
            </a:r>
            <a:r>
              <a:rPr lang="ko-KR" altLang="en-US" sz="2000" b="1" u="sng" dirty="0" err="1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하이퍼</a:t>
            </a:r>
            <a:r>
              <a:rPr lang="ko-KR" altLang="en-US" sz="20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파라미터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적절하게 선정할 필요가 있다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Training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와 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LSTM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을 통하여 예측된 데이터로부터 두 데이터 사이의 </a:t>
            </a:r>
            <a:r>
              <a:rPr lang="ko-KR" altLang="en-US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선형 회귀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의 결과를 제시함으로써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정확도가 비교되었다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LSTM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을 활용한 모델을 통하여 </a:t>
            </a:r>
            <a:r>
              <a:rPr lang="en-US" altLang="ko-KR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80% </a:t>
            </a:r>
            <a:r>
              <a:rPr lang="ko-KR" altLang="en-US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이상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의 정확한 예측 모델을 얻을 수 있으며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적절한 파라미터와 층을 더하여 학습할 경우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더 높은 정확도가 예상된다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sz="2000" kern="100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딥 러닝 기술을 적용하여 비선형성이 심한 </a:t>
            </a:r>
            <a:r>
              <a:rPr lang="ko-KR" altLang="en-US" sz="2000" b="1" u="sng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선박 성능을 정확하게 예측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할 수 있다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이를 통해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향후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스마트 </a:t>
            </a:r>
            <a:r>
              <a:rPr lang="ko-KR" altLang="en-US" sz="2000" kern="1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십에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적용되어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운용 에너지 효율 향상 및 효과적인 항해 전략을 구축할 수 있을 것이다</a:t>
            </a:r>
            <a:r>
              <a:rPr lang="en-US" altLang="ko-KR" sz="2000" kern="1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6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92DAF-A704-4858-945D-73AAAA66208C}"/>
              </a:ext>
            </a:extLst>
          </p:cNvPr>
          <p:cNvSpPr/>
          <p:nvPr/>
        </p:nvSpPr>
        <p:spPr>
          <a:xfrm>
            <a:off x="5232401" y="201045"/>
            <a:ext cx="5384799" cy="723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40A50-988A-4623-9BDD-7F63DDF9649E}"/>
              </a:ext>
            </a:extLst>
          </p:cNvPr>
          <p:cNvSpPr/>
          <p:nvPr/>
        </p:nvSpPr>
        <p:spPr>
          <a:xfrm>
            <a:off x="5384800" y="152400"/>
            <a:ext cx="5384799" cy="723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BDF2B0-1F89-4CF6-8454-32DFC01A1D9D}"/>
              </a:ext>
            </a:extLst>
          </p:cNvPr>
          <p:cNvSpPr txBox="1">
            <a:spLocks/>
          </p:cNvSpPr>
          <p:nvPr/>
        </p:nvSpPr>
        <p:spPr>
          <a:xfrm>
            <a:off x="404037" y="1054764"/>
            <a:ext cx="11281144" cy="50798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EA7E30-FB03-4389-A0D9-3AE8A26BCB88}"/>
              </a:ext>
            </a:extLst>
          </p:cNvPr>
          <p:cNvSpPr/>
          <p:nvPr/>
        </p:nvSpPr>
        <p:spPr>
          <a:xfrm>
            <a:off x="5410200" y="915856"/>
            <a:ext cx="7141259" cy="1261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HY중고딕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1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85577-82DD-409D-8EFD-71657ED9A8AC}"/>
              </a:ext>
            </a:extLst>
          </p:cNvPr>
          <p:cNvSpPr/>
          <p:nvPr/>
        </p:nvSpPr>
        <p:spPr>
          <a:xfrm>
            <a:off x="5384800" y="1994553"/>
            <a:ext cx="4918760" cy="1261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HY중고딕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2</a:t>
            </a:r>
            <a:endParaRPr lang="en-US" altLang="ko-KR" sz="3200" b="1" dirty="0">
              <a:latin typeface="HY중고딕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141607-7147-4016-B67A-28AED6E8F981}"/>
              </a:ext>
            </a:extLst>
          </p:cNvPr>
          <p:cNvSpPr/>
          <p:nvPr/>
        </p:nvSpPr>
        <p:spPr>
          <a:xfrm>
            <a:off x="5410200" y="3603495"/>
            <a:ext cx="656318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b="1" dirty="0">
                <a:latin typeface="HY중고딕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3</a:t>
            </a:r>
            <a:endParaRPr lang="en-US" altLang="ko-KR" sz="3200" b="1" dirty="0">
              <a:latin typeface="HY중고딕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6C1387-473D-4CB7-9F79-AD0FF31F3D32}"/>
              </a:ext>
            </a:extLst>
          </p:cNvPr>
          <p:cNvSpPr/>
          <p:nvPr/>
        </p:nvSpPr>
        <p:spPr>
          <a:xfrm>
            <a:off x="5384800" y="4184770"/>
            <a:ext cx="5988155" cy="1261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HY중고딕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4</a:t>
            </a:r>
            <a:endParaRPr lang="en-US" altLang="ko-KR" sz="3200" b="1" dirty="0">
              <a:latin typeface="HY중고딕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81E24C-C64D-4EB5-9610-06487885E43A}"/>
              </a:ext>
            </a:extLst>
          </p:cNvPr>
          <p:cNvSpPr/>
          <p:nvPr/>
        </p:nvSpPr>
        <p:spPr>
          <a:xfrm>
            <a:off x="1" y="0"/>
            <a:ext cx="5207000" cy="6362700"/>
          </a:xfrm>
          <a:prstGeom prst="rect">
            <a:avLst/>
          </a:prstGeom>
          <a:solidFill>
            <a:srgbClr val="054B9F"/>
          </a:solidFill>
          <a:ln>
            <a:solidFill>
              <a:srgbClr val="054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B2723-F00D-42D3-BB3B-40B2A9BAAB22}"/>
              </a:ext>
            </a:extLst>
          </p:cNvPr>
          <p:cNvCxnSpPr/>
          <p:nvPr/>
        </p:nvCxnSpPr>
        <p:spPr>
          <a:xfrm>
            <a:off x="1054100" y="1778000"/>
            <a:ext cx="309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D0A4858-A7FF-40F7-9C3B-BB3A79E9FFAF}"/>
              </a:ext>
            </a:extLst>
          </p:cNvPr>
          <p:cNvCxnSpPr>
            <a:cxnSpLocks/>
          </p:cNvCxnSpPr>
          <p:nvPr/>
        </p:nvCxnSpPr>
        <p:spPr>
          <a:xfrm>
            <a:off x="1054100" y="2908300"/>
            <a:ext cx="309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F95540-6EE6-4093-9432-DA089FDA2E8B}"/>
              </a:ext>
            </a:extLst>
          </p:cNvPr>
          <p:cNvSpPr/>
          <p:nvPr/>
        </p:nvSpPr>
        <p:spPr>
          <a:xfrm>
            <a:off x="925433" y="1693822"/>
            <a:ext cx="3356134" cy="98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B970A-53DE-4499-A998-2436BBDA970B}"/>
              </a:ext>
            </a:extLst>
          </p:cNvPr>
          <p:cNvSpPr txBox="1"/>
          <p:nvPr/>
        </p:nvSpPr>
        <p:spPr>
          <a:xfrm>
            <a:off x="5941743" y="1512349"/>
            <a:ext cx="21354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Introduction</a:t>
            </a:r>
          </a:p>
          <a:p>
            <a:endParaRPr lang="en-US" altLang="ko-KR" dirty="0">
              <a:latin typeface="Times New Roman" panose="02020603050405020304" pitchFamily="18" charset="0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5CEDB-91F6-4310-AEAE-DDB5296C8223}"/>
              </a:ext>
            </a:extLst>
          </p:cNvPr>
          <p:cNvSpPr txBox="1"/>
          <p:nvPr/>
        </p:nvSpPr>
        <p:spPr>
          <a:xfrm>
            <a:off x="5835745" y="2524798"/>
            <a:ext cx="324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 Data Preprocessing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C136C-0A60-452E-B43C-6BA53B8CA787}"/>
              </a:ext>
            </a:extLst>
          </p:cNvPr>
          <p:cNvSpPr txBox="1"/>
          <p:nvPr/>
        </p:nvSpPr>
        <p:spPr>
          <a:xfrm>
            <a:off x="5856066" y="3675854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 Deep</a:t>
            </a:r>
            <a:r>
              <a:rPr lang="ko-KR" altLang="en-US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Learning</a:t>
            </a:r>
            <a:r>
              <a:rPr lang="ko-KR" altLang="en-US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[LSTM]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E36948-5776-4902-BE02-B45EF04B9C60}"/>
              </a:ext>
            </a:extLst>
          </p:cNvPr>
          <p:cNvSpPr txBox="1"/>
          <p:nvPr/>
        </p:nvSpPr>
        <p:spPr>
          <a:xfrm>
            <a:off x="5856066" y="4750804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ea typeface="HY중고딕" panose="02030600000101010101" pitchFamily="18" charset="-127"/>
                <a:cs typeface="Times New Roman" panose="02020603050405020304" pitchFamily="18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359393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125C3-259A-40BA-80B4-1D57C919E0E4}"/>
              </a:ext>
            </a:extLst>
          </p:cNvPr>
          <p:cNvSpPr/>
          <p:nvPr/>
        </p:nvSpPr>
        <p:spPr>
          <a:xfrm>
            <a:off x="6113218" y="1632594"/>
            <a:ext cx="5457371" cy="2166958"/>
          </a:xfrm>
          <a:prstGeom prst="rect">
            <a:avLst/>
          </a:prstGeom>
          <a:ln>
            <a:solidFill>
              <a:srgbClr val="054B9F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B0FECC-5F94-47CA-86B8-FA18FB410C4A}"/>
              </a:ext>
            </a:extLst>
          </p:cNvPr>
          <p:cNvSpPr/>
          <p:nvPr/>
        </p:nvSpPr>
        <p:spPr>
          <a:xfrm>
            <a:off x="6311713" y="1972944"/>
            <a:ext cx="5009433" cy="732184"/>
          </a:xfrm>
          <a:prstGeom prst="rect">
            <a:avLst/>
          </a:prstGeom>
          <a:solidFill>
            <a:schemeClr val="bg1"/>
          </a:solidFill>
          <a:ln>
            <a:solidFill>
              <a:srgbClr val="054B9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3C5B496-9A49-420A-8E42-7C9410FBA76C}"/>
              </a:ext>
            </a:extLst>
          </p:cNvPr>
          <p:cNvSpPr/>
          <p:nvPr/>
        </p:nvSpPr>
        <p:spPr>
          <a:xfrm>
            <a:off x="6311713" y="2824262"/>
            <a:ext cx="5034730" cy="732184"/>
          </a:xfrm>
          <a:prstGeom prst="rect">
            <a:avLst/>
          </a:prstGeom>
          <a:solidFill>
            <a:schemeClr val="bg1"/>
          </a:solidFill>
          <a:ln>
            <a:solidFill>
              <a:srgbClr val="054B9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6F5CA-D102-4C9E-BFED-7B6C6D12A2CE}"/>
              </a:ext>
            </a:extLst>
          </p:cNvPr>
          <p:cNvSpPr txBox="1"/>
          <p:nvPr/>
        </p:nvSpPr>
        <p:spPr>
          <a:xfrm>
            <a:off x="6311714" y="1951828"/>
            <a:ext cx="5034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실시간 모니터링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Arial Unicode MS"/>
                <a:ea typeface="HY중고딕" panose="02030600000101010101" pitchFamily="18" charset="-127"/>
                <a:cs typeface="Times New Roman" panose="02020603050405020304" pitchFamily="18" charset="0"/>
              </a:rPr>
              <a:t>ship engine &amp; controller status,</a:t>
            </a:r>
            <a:r>
              <a:rPr lang="ko-KR" altLang="en-US" sz="1600" dirty="0">
                <a:latin typeface="Arial Unicode MS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Arial Unicode MS"/>
                <a:ea typeface="HY중고딕" panose="02030600000101010101" pitchFamily="18" charset="-127"/>
                <a:cs typeface="Times New Roman" panose="02020603050405020304" pitchFamily="18" charset="0"/>
              </a:rPr>
              <a:t>navigation information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07674D-2458-4B3D-91D5-A2DF1E2939CD}"/>
              </a:ext>
            </a:extLst>
          </p:cNvPr>
          <p:cNvSpPr txBox="1"/>
          <p:nvPr/>
        </p:nvSpPr>
        <p:spPr>
          <a:xfrm>
            <a:off x="6335869" y="2826745"/>
            <a:ext cx="4409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고장 및 건전성 진단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Arial Unicode MS"/>
                <a:ea typeface="HY중고딕" panose="02030600000101010101" pitchFamily="18" charset="-127"/>
                <a:cs typeface="Times New Roman" panose="02020603050405020304" pitchFamily="18" charset="0"/>
              </a:rPr>
              <a:t>ship’s health condition, navigation strategy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57A55B3-60B5-45E2-8AEC-CDA9A16E7D2C}"/>
              </a:ext>
            </a:extLst>
          </p:cNvPr>
          <p:cNvGrpSpPr/>
          <p:nvPr/>
        </p:nvGrpSpPr>
        <p:grpSpPr>
          <a:xfrm>
            <a:off x="412298" y="1129966"/>
            <a:ext cx="4580165" cy="3034702"/>
            <a:chOff x="18048818" y="5847588"/>
            <a:chExt cx="6569626" cy="394177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6C5B0F3-E3DA-4C07-B1DE-05C9AE010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8818" y="5847588"/>
              <a:ext cx="6569626" cy="3941774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5EDC97C-41FD-40CE-8AED-EB7841D92141}"/>
                </a:ext>
              </a:extLst>
            </p:cNvPr>
            <p:cNvSpPr/>
            <p:nvPr/>
          </p:nvSpPr>
          <p:spPr>
            <a:xfrm>
              <a:off x="22322655" y="6015706"/>
              <a:ext cx="2011075" cy="246537"/>
            </a:xfrm>
            <a:prstGeom prst="roundRect">
              <a:avLst/>
            </a:prstGeom>
            <a:solidFill>
              <a:srgbClr val="366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buBlip>
                  <a:blip r:embed="rId5"/>
                </a:buBlip>
              </a:pPr>
              <a:endParaRPr lang="ko-KR" altLang="en-US" sz="1000" dirty="0">
                <a:solidFill>
                  <a:schemeClr val="tx1"/>
                </a:solidFill>
                <a:latin typeface="Verdana" pitchFamily="34" charset="0"/>
                <a:ea typeface="HY중고딕" panose="02030600000101010101" pitchFamily="18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1A261DB-6EFE-4D08-874F-F64CEA247F85}"/>
                </a:ext>
              </a:extLst>
            </p:cNvPr>
            <p:cNvSpPr/>
            <p:nvPr/>
          </p:nvSpPr>
          <p:spPr>
            <a:xfrm>
              <a:off x="22538679" y="6716073"/>
              <a:ext cx="2011075" cy="246537"/>
            </a:xfrm>
            <a:prstGeom prst="roundRect">
              <a:avLst/>
            </a:prstGeom>
            <a:solidFill>
              <a:srgbClr val="366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buBlip>
                  <a:blip r:embed="rId5"/>
                </a:buBlip>
              </a:pPr>
              <a:endParaRPr lang="ko-KR" altLang="en-US" sz="1000" dirty="0">
                <a:solidFill>
                  <a:schemeClr val="tx1"/>
                </a:solidFill>
                <a:latin typeface="Verdana" pitchFamily="34" charset="0"/>
                <a:ea typeface="HY중고딕" panose="02030600000101010101" pitchFamily="18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0EDF070-AF14-4320-9302-699E274225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375" b="60807" l="55807" r="950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97" t="36696" b="36514"/>
          <a:stretch/>
        </p:blipFill>
        <p:spPr>
          <a:xfrm>
            <a:off x="1036401" y="1906642"/>
            <a:ext cx="3428667" cy="18705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E3B7DB2-7D31-4DCB-949F-F7AAE3A2E35C}"/>
              </a:ext>
            </a:extLst>
          </p:cNvPr>
          <p:cNvSpPr txBox="1"/>
          <p:nvPr/>
        </p:nvSpPr>
        <p:spPr>
          <a:xfrm>
            <a:off x="1620966" y="3423593"/>
            <a:ext cx="230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SMART SHIP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D02635EE-A71B-4D33-8F0A-97DA388DFDFF}"/>
              </a:ext>
            </a:extLst>
          </p:cNvPr>
          <p:cNvSpPr/>
          <p:nvPr/>
        </p:nvSpPr>
        <p:spPr>
          <a:xfrm rot="16200000">
            <a:off x="4776682" y="2440953"/>
            <a:ext cx="1632039" cy="701590"/>
          </a:xfrm>
          <a:prstGeom prst="downArrow">
            <a:avLst/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835600-AC7D-462E-AA9F-7885C6A94F27}"/>
              </a:ext>
            </a:extLst>
          </p:cNvPr>
          <p:cNvSpPr/>
          <p:nvPr/>
        </p:nvSpPr>
        <p:spPr>
          <a:xfrm>
            <a:off x="412297" y="4734028"/>
            <a:ext cx="11492695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u="sng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스마트 십</a:t>
            </a:r>
            <a:r>
              <a:rPr lang="en-US" altLang="ko-KR" sz="2400" b="1" u="sng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(Smart Ship)</a:t>
            </a:r>
            <a:r>
              <a:rPr lang="ko-KR" altLang="en-US" sz="2400" b="1" u="sng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사물 인터넷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(IoT)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기술을 접목해 지상 관제 센터에서 선박의 엔진 상태와 항법 정보를 원격으로 모니터링할 수 있는 시스템을 갖춘 차세대 선박</a:t>
            </a:r>
            <a:endParaRPr lang="ko-KR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1C6FA2-DB9E-453B-891C-8130491A37DF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Arial Unicode MS" panose="020B0604020202020204"/>
                <a:cs typeface="Times New Roman" panose="02020603050405020304" pitchFamily="18" charset="0"/>
              </a:rPr>
              <a:t>1. Introduction (1/4)</a:t>
            </a:r>
          </a:p>
        </p:txBody>
      </p:sp>
    </p:spTree>
    <p:extLst>
      <p:ext uri="{BB962C8B-B14F-4D97-AF65-F5344CB8AC3E}">
        <p14:creationId xmlns:p14="http://schemas.microsoft.com/office/powerpoint/2010/main" val="199301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BDF2B0-1F89-4CF6-8454-32DFC01A1D9D}"/>
              </a:ext>
            </a:extLst>
          </p:cNvPr>
          <p:cNvSpPr txBox="1">
            <a:spLocks/>
          </p:cNvSpPr>
          <p:nvPr/>
        </p:nvSpPr>
        <p:spPr>
          <a:xfrm>
            <a:off x="142781" y="1054764"/>
            <a:ext cx="11281144" cy="50798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7D0D8-56A6-4BDC-B3F1-4B768C725F83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Arial Unicode MS" panose="020B0604020202020204"/>
                <a:cs typeface="Times New Roman" panose="02020603050405020304" pitchFamily="18" charset="0"/>
              </a:rPr>
              <a:t>1. Introduction (2/4)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A70B79-F513-4B2A-BC63-6834C875BBED}"/>
              </a:ext>
            </a:extLst>
          </p:cNvPr>
          <p:cNvSpPr txBox="1"/>
          <p:nvPr/>
        </p:nvSpPr>
        <p:spPr>
          <a:xfrm>
            <a:off x="347163" y="3804479"/>
            <a:ext cx="429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중고딕" panose="02030600000101010101" pitchFamily="18" charset="-127"/>
                <a:ea typeface="Arial Unicode MS" panose="020B0604020202020204"/>
                <a:cs typeface="Times New Roman" panose="02020603050405020304" pitchFamily="18" charset="0"/>
              </a:rPr>
              <a:t>딥 러닝</a:t>
            </a:r>
            <a:endParaRPr lang="en-US" altLang="ko-KR" sz="3200" b="1" dirty="0">
              <a:latin typeface="HY중고딕" panose="02030600000101010101" pitchFamily="18" charset="-127"/>
              <a:ea typeface="Arial Unicode MS" panose="020B0604020202020204"/>
              <a:cs typeface="Times New Roman" panose="02020603050405020304" pitchFamily="18" charset="0"/>
            </a:endParaRPr>
          </a:p>
          <a:p>
            <a:r>
              <a:rPr lang="en-US" altLang="ko-KR" sz="1600" b="1" dirty="0">
                <a:latin typeface="Arial Unicode MS"/>
                <a:ea typeface="HY중고딕" panose="02030600000101010101" pitchFamily="18" charset="-127"/>
                <a:cs typeface="Times New Roman" panose="02020603050405020304" pitchFamily="18" charset="0"/>
              </a:rPr>
              <a:t>IN SHIPBUILDING AND MARITIME FIELD</a:t>
            </a:r>
            <a:endParaRPr lang="ko-KR" altLang="en-US" sz="1600" b="1" dirty="0">
              <a:latin typeface="Arial Unicode MS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694210-1B98-4BD7-8D9F-94E4C33435B8}"/>
              </a:ext>
            </a:extLst>
          </p:cNvPr>
          <p:cNvSpPr txBox="1"/>
          <p:nvPr/>
        </p:nvSpPr>
        <p:spPr>
          <a:xfrm>
            <a:off x="5085460" y="4045224"/>
            <a:ext cx="3185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에너지 효율 및 운항</a:t>
            </a:r>
            <a:r>
              <a:rPr lang="en-US" altLang="ko-KR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 </a:t>
            </a:r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전략</a:t>
            </a:r>
            <a:endParaRPr lang="en-US" altLang="ko-KR" sz="20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3E41626-92A9-4489-80E3-7B3BE7BD9D2B}"/>
              </a:ext>
            </a:extLst>
          </p:cNvPr>
          <p:cNvCxnSpPr>
            <a:cxnSpLocks/>
          </p:cNvCxnSpPr>
          <p:nvPr/>
        </p:nvCxnSpPr>
        <p:spPr>
          <a:xfrm>
            <a:off x="4985431" y="3705822"/>
            <a:ext cx="0" cy="1175374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36C379-03BA-4072-ABB4-9D3814AE678E}"/>
              </a:ext>
            </a:extLst>
          </p:cNvPr>
          <p:cNvGrpSpPr/>
          <p:nvPr/>
        </p:nvGrpSpPr>
        <p:grpSpPr>
          <a:xfrm>
            <a:off x="8708953" y="1138456"/>
            <a:ext cx="2919354" cy="2666023"/>
            <a:chOff x="13539223" y="16140566"/>
            <a:chExt cx="3884644" cy="36091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93987B-EA51-4C84-BA92-35F24F33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6525" y="16140566"/>
              <a:ext cx="3827342" cy="242729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726FE79-6EC6-4C99-A0DE-0CABB544B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963"/>
            <a:stretch/>
          </p:blipFill>
          <p:spPr>
            <a:xfrm>
              <a:off x="13539223" y="18601832"/>
              <a:ext cx="3876340" cy="114786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BE4A1A-A419-4472-A2E2-8A336594A963}"/>
              </a:ext>
            </a:extLst>
          </p:cNvPr>
          <p:cNvSpPr txBox="1"/>
          <p:nvPr/>
        </p:nvSpPr>
        <p:spPr>
          <a:xfrm>
            <a:off x="347163" y="2165702"/>
            <a:ext cx="4130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사물 인터넷 </a:t>
            </a:r>
            <a:endParaRPr lang="en-US" altLang="ko-KR" sz="32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  <a:p>
            <a:r>
              <a:rPr lang="en-US" altLang="ko-KR" sz="16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IN SHIPBUILDING AND MARITIME FIELD</a:t>
            </a:r>
            <a:endParaRPr lang="ko-KR" altLang="en-US" sz="16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082FA8-6DF7-43CC-A783-D02A20F04B18}"/>
              </a:ext>
            </a:extLst>
          </p:cNvPr>
          <p:cNvCxnSpPr>
            <a:cxnSpLocks/>
          </p:cNvCxnSpPr>
          <p:nvPr/>
        </p:nvCxnSpPr>
        <p:spPr>
          <a:xfrm>
            <a:off x="5005093" y="1959081"/>
            <a:ext cx="0" cy="1175374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CEFF9B-D7B5-4F8F-B316-F925E623F384}"/>
              </a:ext>
            </a:extLst>
          </p:cNvPr>
          <p:cNvSpPr txBox="1"/>
          <p:nvPr/>
        </p:nvSpPr>
        <p:spPr>
          <a:xfrm>
            <a:off x="5085460" y="1947900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대용량 데이터</a:t>
            </a:r>
            <a:endParaRPr lang="en-US" altLang="ko-KR" sz="20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01513-17F4-405D-98A8-5CFB3FB9B828}"/>
              </a:ext>
            </a:extLst>
          </p:cNvPr>
          <p:cNvSpPr txBox="1"/>
          <p:nvPr/>
        </p:nvSpPr>
        <p:spPr>
          <a:xfrm>
            <a:off x="5075617" y="2347774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실시간 데이터</a:t>
            </a:r>
            <a:endParaRPr lang="en-US" altLang="ko-KR" sz="20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087D60-94E5-4E68-A7A9-96ED072001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81" t="25360" r="19615" b="26245"/>
          <a:stretch/>
        </p:blipFill>
        <p:spPr>
          <a:xfrm>
            <a:off x="8581783" y="4068379"/>
            <a:ext cx="3185249" cy="18124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635A3C-C83F-4995-8683-31BB7DB17F16}"/>
              </a:ext>
            </a:extLst>
          </p:cNvPr>
          <p:cNvSpPr txBox="1"/>
          <p:nvPr/>
        </p:nvSpPr>
        <p:spPr>
          <a:xfrm>
            <a:off x="5075617" y="2747884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시계열 데이터</a:t>
            </a:r>
            <a:endParaRPr lang="en-US" altLang="ko-KR" sz="20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8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7D0D8-56A6-4BDC-B3F1-4B768C725F83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1. Introduction (3/4)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CA1F5A9-2118-4D3F-939D-80F1871205FD}"/>
              </a:ext>
            </a:extLst>
          </p:cNvPr>
          <p:cNvSpPr/>
          <p:nvPr/>
        </p:nvSpPr>
        <p:spPr>
          <a:xfrm>
            <a:off x="7554162" y="3279342"/>
            <a:ext cx="315889" cy="1628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3000"/>
                </a:schemeClr>
              </a:gs>
              <a:gs pos="50000">
                <a:schemeClr val="bg1">
                  <a:lumMod val="85000"/>
                  <a:alpha val="6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0" name="오른쪽 화살표 5">
            <a:extLst>
              <a:ext uri="{FF2B5EF4-FFF2-40B4-BE49-F238E27FC236}">
                <a16:creationId xmlns:a16="http://schemas.microsoft.com/office/drawing/2014/main" id="{58039969-F1D0-4856-B947-5F61D33DF707}"/>
              </a:ext>
            </a:extLst>
          </p:cNvPr>
          <p:cNvSpPr/>
          <p:nvPr/>
        </p:nvSpPr>
        <p:spPr>
          <a:xfrm>
            <a:off x="6534660" y="3288472"/>
            <a:ext cx="2913116" cy="1635194"/>
          </a:xfrm>
          <a:prstGeom prst="rightArrow">
            <a:avLst>
              <a:gd name="adj1" fmla="val 50000"/>
              <a:gd name="adj2" fmla="val 97276"/>
            </a:avLst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E93D43D-FEC5-4B5A-82AE-9DC964C88EB0}"/>
              </a:ext>
            </a:extLst>
          </p:cNvPr>
          <p:cNvGrpSpPr/>
          <p:nvPr/>
        </p:nvGrpSpPr>
        <p:grpSpPr>
          <a:xfrm>
            <a:off x="2358897" y="4485714"/>
            <a:ext cx="3311052" cy="971466"/>
            <a:chOff x="482601" y="4010431"/>
            <a:chExt cx="4336412" cy="6063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2" name="모서리가 둥근 직사각형 7">
              <a:extLst>
                <a:ext uri="{FF2B5EF4-FFF2-40B4-BE49-F238E27FC236}">
                  <a16:creationId xmlns:a16="http://schemas.microsoft.com/office/drawing/2014/main" id="{DA9C91CC-0F34-431E-A6A5-B919D2E539C6}"/>
                </a:ext>
              </a:extLst>
            </p:cNvPr>
            <p:cNvSpPr/>
            <p:nvPr/>
          </p:nvSpPr>
          <p:spPr>
            <a:xfrm flipV="1">
              <a:off x="482601" y="4184768"/>
              <a:ext cx="3276426" cy="432048"/>
            </a:xfrm>
            <a:prstGeom prst="roundRect">
              <a:avLst>
                <a:gd name="adj" fmla="val 50000"/>
              </a:avLst>
            </a:prstGeom>
            <a:solidFill>
              <a:srgbClr val="24A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73" name="모서리가 둥근 직사각형 8">
              <a:extLst>
                <a:ext uri="{FF2B5EF4-FFF2-40B4-BE49-F238E27FC236}">
                  <a16:creationId xmlns:a16="http://schemas.microsoft.com/office/drawing/2014/main" id="{0C4F0668-8E1C-490A-8A7F-3DD6F248C71F}"/>
                </a:ext>
              </a:extLst>
            </p:cNvPr>
            <p:cNvSpPr/>
            <p:nvPr/>
          </p:nvSpPr>
          <p:spPr>
            <a:xfrm rot="18908603" flipV="1">
              <a:off x="2880649" y="4010431"/>
              <a:ext cx="1938364" cy="432048"/>
            </a:xfrm>
            <a:prstGeom prst="roundRect">
              <a:avLst>
                <a:gd name="adj" fmla="val 50000"/>
              </a:avLst>
            </a:prstGeom>
            <a:solidFill>
              <a:srgbClr val="24A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D461E37-65EA-4C09-B137-7A992358B4B6}"/>
              </a:ext>
            </a:extLst>
          </p:cNvPr>
          <p:cNvGrpSpPr/>
          <p:nvPr/>
        </p:nvGrpSpPr>
        <p:grpSpPr>
          <a:xfrm>
            <a:off x="2367877" y="2854515"/>
            <a:ext cx="3157572" cy="958183"/>
            <a:chOff x="469902" y="2314716"/>
            <a:chExt cx="4459261" cy="6774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5" name="모서리가 둥근 직사각형 10">
              <a:extLst>
                <a:ext uri="{FF2B5EF4-FFF2-40B4-BE49-F238E27FC236}">
                  <a16:creationId xmlns:a16="http://schemas.microsoft.com/office/drawing/2014/main" id="{BFF5685A-A759-41BD-A845-81D78A79EEE7}"/>
                </a:ext>
              </a:extLst>
            </p:cNvPr>
            <p:cNvSpPr/>
            <p:nvPr/>
          </p:nvSpPr>
          <p:spPr>
            <a:xfrm>
              <a:off x="469902" y="2314716"/>
              <a:ext cx="3351079" cy="432048"/>
            </a:xfrm>
            <a:prstGeom prst="roundRect">
              <a:avLst>
                <a:gd name="adj" fmla="val 50000"/>
              </a:avLst>
            </a:prstGeom>
            <a:solidFill>
              <a:srgbClr val="96D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76" name="모서리가 둥근 직사각형 11">
              <a:extLst>
                <a:ext uri="{FF2B5EF4-FFF2-40B4-BE49-F238E27FC236}">
                  <a16:creationId xmlns:a16="http://schemas.microsoft.com/office/drawing/2014/main" id="{AADE77A9-C5D6-4422-AFCF-42F0DBF27D93}"/>
                </a:ext>
              </a:extLst>
            </p:cNvPr>
            <p:cNvSpPr/>
            <p:nvPr/>
          </p:nvSpPr>
          <p:spPr>
            <a:xfrm rot="2691397">
              <a:off x="2793118" y="2560160"/>
              <a:ext cx="2136045" cy="432048"/>
            </a:xfrm>
            <a:prstGeom prst="roundRect">
              <a:avLst>
                <a:gd name="adj" fmla="val 50000"/>
              </a:avLst>
            </a:prstGeom>
            <a:solidFill>
              <a:srgbClr val="96D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sp>
        <p:nvSpPr>
          <p:cNvPr id="77" name="모서리가 둥근 직사각형 12">
            <a:extLst>
              <a:ext uri="{FF2B5EF4-FFF2-40B4-BE49-F238E27FC236}">
                <a16:creationId xmlns:a16="http://schemas.microsoft.com/office/drawing/2014/main" id="{3F1D47CA-6271-4BDC-8FE2-283849060549}"/>
              </a:ext>
            </a:extLst>
          </p:cNvPr>
          <p:cNvSpPr/>
          <p:nvPr/>
        </p:nvSpPr>
        <p:spPr>
          <a:xfrm>
            <a:off x="2390097" y="3756134"/>
            <a:ext cx="3152774" cy="683589"/>
          </a:xfrm>
          <a:prstGeom prst="roundRect">
            <a:avLst>
              <a:gd name="adj" fmla="val 50000"/>
            </a:avLst>
          </a:prstGeom>
          <a:solidFill>
            <a:srgbClr val="0E68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8" name="모서리가 둥근 직사각형 13">
            <a:extLst>
              <a:ext uri="{FF2B5EF4-FFF2-40B4-BE49-F238E27FC236}">
                <a16:creationId xmlns:a16="http://schemas.microsoft.com/office/drawing/2014/main" id="{1BA917BF-29EB-4F6F-8F00-C62D9CB4B16A}"/>
              </a:ext>
            </a:extLst>
          </p:cNvPr>
          <p:cNvSpPr/>
          <p:nvPr/>
        </p:nvSpPr>
        <p:spPr>
          <a:xfrm rot="20745329">
            <a:off x="5326380" y="3405122"/>
            <a:ext cx="479534" cy="1376690"/>
          </a:xfrm>
          <a:prstGeom prst="roundRect">
            <a:avLst>
              <a:gd name="adj" fmla="val 50000"/>
            </a:avLst>
          </a:prstGeom>
          <a:solidFill>
            <a:srgbClr val="96DC2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9" name="모서리가 둥근 직사각형 14">
            <a:extLst>
              <a:ext uri="{FF2B5EF4-FFF2-40B4-BE49-F238E27FC236}">
                <a16:creationId xmlns:a16="http://schemas.microsoft.com/office/drawing/2014/main" id="{68601A4F-7A8B-478E-B22D-1575E6F0C26E}"/>
              </a:ext>
            </a:extLst>
          </p:cNvPr>
          <p:cNvSpPr/>
          <p:nvPr/>
        </p:nvSpPr>
        <p:spPr>
          <a:xfrm rot="20745329">
            <a:off x="5750004" y="3405122"/>
            <a:ext cx="479534" cy="1376690"/>
          </a:xfrm>
          <a:prstGeom prst="roundRect">
            <a:avLst>
              <a:gd name="adj" fmla="val 50000"/>
            </a:avLst>
          </a:prstGeom>
          <a:solidFill>
            <a:srgbClr val="24A8A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0" name="모서리가 둥근 직사각형 15">
            <a:extLst>
              <a:ext uri="{FF2B5EF4-FFF2-40B4-BE49-F238E27FC236}">
                <a16:creationId xmlns:a16="http://schemas.microsoft.com/office/drawing/2014/main" id="{73B44837-2ADA-464D-B307-F844F3894364}"/>
              </a:ext>
            </a:extLst>
          </p:cNvPr>
          <p:cNvSpPr/>
          <p:nvPr/>
        </p:nvSpPr>
        <p:spPr>
          <a:xfrm rot="20745329">
            <a:off x="6176645" y="3392223"/>
            <a:ext cx="479535" cy="1376690"/>
          </a:xfrm>
          <a:prstGeom prst="roundRect">
            <a:avLst>
              <a:gd name="adj" fmla="val 50000"/>
            </a:avLst>
          </a:prstGeom>
          <a:solidFill>
            <a:srgbClr val="0E68B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3B0589E-B638-4F11-9C75-1648B48020E4}"/>
              </a:ext>
            </a:extLst>
          </p:cNvPr>
          <p:cNvSpPr/>
          <p:nvPr/>
        </p:nvSpPr>
        <p:spPr>
          <a:xfrm>
            <a:off x="2608451" y="2979990"/>
            <a:ext cx="2029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Navigation Info.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19C5A4-32EA-444E-8038-1A85927315C6}"/>
              </a:ext>
            </a:extLst>
          </p:cNvPr>
          <p:cNvSpPr/>
          <p:nvPr/>
        </p:nvSpPr>
        <p:spPr>
          <a:xfrm>
            <a:off x="2261482" y="3898215"/>
            <a:ext cx="25113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Ship State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53300E9-C5A9-4202-BC13-A8641AD00B9F}"/>
              </a:ext>
            </a:extLst>
          </p:cNvPr>
          <p:cNvSpPr/>
          <p:nvPr/>
        </p:nvSpPr>
        <p:spPr>
          <a:xfrm>
            <a:off x="1997762" y="4927968"/>
            <a:ext cx="3411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Weather Condition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C51360-4914-4D86-A1E6-6E30ACE537CB}"/>
              </a:ext>
            </a:extLst>
          </p:cNvPr>
          <p:cNvSpPr/>
          <p:nvPr/>
        </p:nvSpPr>
        <p:spPr>
          <a:xfrm>
            <a:off x="6583772" y="3865758"/>
            <a:ext cx="25113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Fuel Consumption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BA4097C-F4B3-4501-BB99-420DAA3E194E}"/>
              </a:ext>
            </a:extLst>
          </p:cNvPr>
          <p:cNvGrpSpPr/>
          <p:nvPr/>
        </p:nvGrpSpPr>
        <p:grpSpPr>
          <a:xfrm flipV="1">
            <a:off x="5442273" y="1400924"/>
            <a:ext cx="2671329" cy="2094214"/>
            <a:chOff x="4636393" y="3899268"/>
            <a:chExt cx="2671329" cy="209421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846E7ED-7BA3-4DD6-9BBC-B9FC03D6CB04}"/>
                </a:ext>
              </a:extLst>
            </p:cNvPr>
            <p:cNvSpPr txBox="1"/>
            <p:nvPr/>
          </p:nvSpPr>
          <p:spPr>
            <a:xfrm flipV="1">
              <a:off x="4678626" y="5654928"/>
              <a:ext cx="2629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96DC24"/>
                  </a:solidFill>
                  <a:latin typeface="Arial" pitchFamily="34" charset="0"/>
                  <a:ea typeface="HY중고딕" panose="02030600000101010101" pitchFamily="18" charset="-127"/>
                  <a:cs typeface="Arial" pitchFamily="34" charset="0"/>
                </a:rPr>
                <a:t>Navigation Information</a:t>
              </a:r>
              <a:endParaRPr lang="ko-KR" altLang="en-US" sz="1600" b="1" dirty="0">
                <a:solidFill>
                  <a:srgbClr val="96DC24"/>
                </a:solidFill>
                <a:latin typeface="Arial" pitchFamily="34" charset="0"/>
                <a:ea typeface="HY중고딕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7BD1E7E-C242-4744-BC93-E831021324B2}"/>
                </a:ext>
              </a:extLst>
            </p:cNvPr>
            <p:cNvSpPr/>
            <p:nvPr/>
          </p:nvSpPr>
          <p:spPr>
            <a:xfrm>
              <a:off x="4636393" y="3899268"/>
              <a:ext cx="91058" cy="91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331D8F8-BC89-426F-9941-1988DBFAA42B}"/>
                </a:ext>
              </a:extLst>
            </p:cNvPr>
            <p:cNvCxnSpPr/>
            <p:nvPr/>
          </p:nvCxnSpPr>
          <p:spPr>
            <a:xfrm>
              <a:off x="4681922" y="3965570"/>
              <a:ext cx="0" cy="172378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F9A3B49E-F1FD-4A40-8F60-FF02380D55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787" y="5676370"/>
              <a:ext cx="2597983" cy="681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95B86B4-0B86-41DC-87C2-17219ABB0D9A}"/>
              </a:ext>
            </a:extLst>
          </p:cNvPr>
          <p:cNvSpPr/>
          <p:nvPr/>
        </p:nvSpPr>
        <p:spPr>
          <a:xfrm>
            <a:off x="5542233" y="1718036"/>
            <a:ext cx="36756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Vessel Speed ,Slip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D50A979-E265-4FA8-A1E2-45748F97FA49}"/>
              </a:ext>
            </a:extLst>
          </p:cNvPr>
          <p:cNvGrpSpPr/>
          <p:nvPr/>
        </p:nvGrpSpPr>
        <p:grpSpPr>
          <a:xfrm flipV="1">
            <a:off x="6296899" y="2439749"/>
            <a:ext cx="1431711" cy="1055389"/>
            <a:chOff x="4636393" y="3899268"/>
            <a:chExt cx="1431711" cy="105538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40D1B64-F3CE-479F-8D7A-DE6406790689}"/>
                </a:ext>
              </a:extLst>
            </p:cNvPr>
            <p:cNvSpPr txBox="1"/>
            <p:nvPr/>
          </p:nvSpPr>
          <p:spPr>
            <a:xfrm flipV="1">
              <a:off x="4671034" y="4616103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E68B2"/>
                  </a:solidFill>
                  <a:latin typeface="Arial" pitchFamily="34" charset="0"/>
                  <a:ea typeface="HY중고딕" panose="02030600000101010101" pitchFamily="18" charset="-127"/>
                  <a:cs typeface="Arial" pitchFamily="34" charset="0"/>
                </a:rPr>
                <a:t>Ship State</a:t>
              </a:r>
              <a:endParaRPr lang="ko-KR" altLang="en-US" sz="1600" b="1" dirty="0">
                <a:solidFill>
                  <a:srgbClr val="0E68B2"/>
                </a:solidFill>
                <a:latin typeface="Arial" pitchFamily="34" charset="0"/>
                <a:ea typeface="HY중고딕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6D4C191-5E46-4B0F-8C4A-9051DC391063}"/>
                </a:ext>
              </a:extLst>
            </p:cNvPr>
            <p:cNvSpPr/>
            <p:nvPr/>
          </p:nvSpPr>
          <p:spPr>
            <a:xfrm>
              <a:off x="4636393" y="3899268"/>
              <a:ext cx="91058" cy="91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1375C21-7961-45B0-AF3E-B3BA875CDAC4}"/>
                </a:ext>
              </a:extLst>
            </p:cNvPr>
            <p:cNvCxnSpPr/>
            <p:nvPr/>
          </p:nvCxnSpPr>
          <p:spPr>
            <a:xfrm>
              <a:off x="4681922" y="3965570"/>
              <a:ext cx="0" cy="67275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79061AB-8259-46B0-BEBE-33688773E0D0}"/>
                </a:ext>
              </a:extLst>
            </p:cNvPr>
            <p:cNvCxnSpPr>
              <a:cxnSpLocks/>
            </p:cNvCxnSpPr>
            <p:nvPr/>
          </p:nvCxnSpPr>
          <p:spPr>
            <a:xfrm>
              <a:off x="4684787" y="4632534"/>
              <a:ext cx="1383317" cy="578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9B4CF6-5AAE-4585-AC5E-57B85F34706E}"/>
              </a:ext>
            </a:extLst>
          </p:cNvPr>
          <p:cNvSpPr/>
          <p:nvPr/>
        </p:nvSpPr>
        <p:spPr>
          <a:xfrm>
            <a:off x="6407566" y="2772320"/>
            <a:ext cx="36612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Engine Power </a:t>
            </a:r>
          </a:p>
          <a:p>
            <a:r>
              <a:rPr lang="en-US" altLang="ko-KR" sz="1500" b="1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Shaft Speed, Draft</a:t>
            </a:r>
          </a:p>
          <a:p>
            <a:endParaRPr lang="en-US" altLang="ko-KR" sz="1500" dirty="0">
              <a:solidFill>
                <a:srgbClr val="0000FF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A5E51A1-18C6-4661-AEF3-73EC7940C8F8}"/>
              </a:ext>
            </a:extLst>
          </p:cNvPr>
          <p:cNvGrpSpPr/>
          <p:nvPr/>
        </p:nvGrpSpPr>
        <p:grpSpPr>
          <a:xfrm>
            <a:off x="6071792" y="4690724"/>
            <a:ext cx="2752242" cy="617284"/>
            <a:chOff x="4636393" y="3899268"/>
            <a:chExt cx="2752242" cy="61728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096C5BA-C99E-42EC-85AA-75A6D207CCA7}"/>
                </a:ext>
              </a:extLst>
            </p:cNvPr>
            <p:cNvSpPr txBox="1"/>
            <p:nvPr/>
          </p:nvSpPr>
          <p:spPr>
            <a:xfrm>
              <a:off x="4678314" y="4177998"/>
              <a:ext cx="2710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24A8A8"/>
                  </a:solidFill>
                  <a:latin typeface="Arial" pitchFamily="34" charset="0"/>
                  <a:ea typeface="HY중고딕" panose="02030600000101010101" pitchFamily="18" charset="-127"/>
                  <a:cs typeface="Arial" pitchFamily="34" charset="0"/>
                </a:rPr>
                <a:t>Weather Condition</a:t>
              </a:r>
              <a:endParaRPr lang="ko-KR" altLang="en-US" sz="1600" b="1" dirty="0">
                <a:solidFill>
                  <a:srgbClr val="24A8A8"/>
                </a:solidFill>
                <a:latin typeface="Arial" pitchFamily="34" charset="0"/>
                <a:ea typeface="HY중고딕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369BB58-A7B4-460E-8171-19123F15FAF6}"/>
                </a:ext>
              </a:extLst>
            </p:cNvPr>
            <p:cNvSpPr/>
            <p:nvPr/>
          </p:nvSpPr>
          <p:spPr>
            <a:xfrm>
              <a:off x="4636393" y="3899268"/>
              <a:ext cx="91058" cy="91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24E0008-7CFF-4765-A763-52F51BA3B34C}"/>
                </a:ext>
              </a:extLst>
            </p:cNvPr>
            <p:cNvCxnSpPr/>
            <p:nvPr/>
          </p:nvCxnSpPr>
          <p:spPr>
            <a:xfrm>
              <a:off x="4681922" y="3965571"/>
              <a:ext cx="0" cy="51466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C9266D65-3F3E-4FD3-B303-06E0B088238B}"/>
                </a:ext>
              </a:extLst>
            </p:cNvPr>
            <p:cNvCxnSpPr>
              <a:cxnSpLocks/>
            </p:cNvCxnSpPr>
            <p:nvPr/>
          </p:nvCxnSpPr>
          <p:spPr>
            <a:xfrm>
              <a:off x="4684787" y="4477491"/>
              <a:ext cx="2052329" cy="1009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AC3EE5C-F06D-43A9-8C59-7AC12B1FDD68}"/>
              </a:ext>
            </a:extLst>
          </p:cNvPr>
          <p:cNvSpPr/>
          <p:nvPr/>
        </p:nvSpPr>
        <p:spPr>
          <a:xfrm>
            <a:off x="6132653" y="5288288"/>
            <a:ext cx="35774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Wind Speed, Wave height, </a:t>
            </a:r>
          </a:p>
          <a:p>
            <a:r>
              <a:rPr lang="en-US" altLang="ko-KR" sz="1500" b="1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Swell height</a:t>
            </a:r>
            <a:endParaRPr lang="ko-KR" altLang="en-US" sz="1500" b="1" dirty="0">
              <a:solidFill>
                <a:srgbClr val="0000FF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8317B8A-38DF-4C3C-9BAC-B5EBD45772D1}"/>
              </a:ext>
            </a:extLst>
          </p:cNvPr>
          <p:cNvSpPr txBox="1"/>
          <p:nvPr/>
        </p:nvSpPr>
        <p:spPr>
          <a:xfrm>
            <a:off x="234210" y="749147"/>
            <a:ext cx="1080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선박 성능</a:t>
            </a:r>
            <a:r>
              <a:rPr lang="en-US" altLang="ko-KR" sz="32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?</a:t>
            </a:r>
            <a:r>
              <a:rPr lang="en-US" altLang="ko-KR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: </a:t>
            </a:r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선박 속도</a:t>
            </a:r>
            <a:r>
              <a:rPr lang="en-US" altLang="ko-KR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엔진 출력</a:t>
            </a:r>
            <a:r>
              <a:rPr lang="en-US" altLang="ko-KR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날씨 상태와 </a:t>
            </a:r>
            <a:r>
              <a:rPr lang="ko-KR" altLang="en-US" sz="2000" b="1" dirty="0">
                <a:solidFill>
                  <a:srgbClr val="FF0000"/>
                </a:solidFill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연료소모량</a:t>
            </a:r>
            <a:r>
              <a:rPr lang="ko-KR" altLang="en-US" sz="2000" b="1" dirty="0">
                <a:latin typeface="Arial Unicode MS" panose="020B0604020202020204"/>
                <a:ea typeface="Arial Unicode MS" panose="020B0604020202020204"/>
                <a:cs typeface="Times New Roman" panose="02020603050405020304" pitchFamily="18" charset="0"/>
              </a:rPr>
              <a:t> 간의 관계</a:t>
            </a:r>
            <a:endParaRPr lang="en-US" altLang="ko-KR" sz="2000" b="1" dirty="0">
              <a:latin typeface="Arial Unicode MS" panose="020B0604020202020204"/>
              <a:ea typeface="Arial Unicode MS" panose="020B0604020202020204"/>
              <a:cs typeface="Times New Roman" panose="02020603050405020304" pitchFamily="18" charset="0"/>
            </a:endParaRPr>
          </a:p>
          <a:p>
            <a:endParaRPr lang="ko-KR" altLang="en-US" sz="1600" b="1" dirty="0">
              <a:latin typeface="Arial Unicode MS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3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0BDF2B0-1F89-4CF6-8454-32DFC01A1D9D}"/>
              </a:ext>
            </a:extLst>
          </p:cNvPr>
          <p:cNvSpPr txBox="1">
            <a:spLocks/>
          </p:cNvSpPr>
          <p:nvPr/>
        </p:nvSpPr>
        <p:spPr>
          <a:xfrm>
            <a:off x="404037" y="1054764"/>
            <a:ext cx="11281144" cy="50798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7D0D8-56A6-4BDC-B3F1-4B768C725F83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1. Introduction</a:t>
            </a:r>
            <a:r>
              <a:rPr lang="ko-KR" altLang="en-US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(4/4)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C37902-9897-4F3D-BDAB-8048BE76A5B1}"/>
              </a:ext>
            </a:extLst>
          </p:cNvPr>
          <p:cNvSpPr/>
          <p:nvPr/>
        </p:nvSpPr>
        <p:spPr>
          <a:xfrm>
            <a:off x="-136975" y="1151802"/>
            <a:ext cx="596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선박 성능 데이터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는</a:t>
            </a: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AIS(Automatic Identification System)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과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IBS(Integrated Bridge System)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과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같은 데이터 획득 시스템으로부터 수집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선박 </a:t>
            </a:r>
            <a:r>
              <a:rPr lang="ko-KR" altLang="en-US" sz="14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엔진 상태</a:t>
            </a:r>
            <a:r>
              <a:rPr lang="ko-KR" altLang="en-US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 조건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ko-KR" altLang="en-US" sz="14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날씨 상태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ko-KR" altLang="en-US" sz="14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전자 항해 데이터 </a:t>
            </a:r>
            <a:r>
              <a:rPr lang="ko-KR" altLang="en-US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itchFamily="2" charset="2"/>
              </a:rPr>
              <a:t>정보를 포함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97BA726-23CD-4E6C-A457-A543757CDCAA}"/>
              </a:ext>
            </a:extLst>
          </p:cNvPr>
          <p:cNvCxnSpPr>
            <a:cxnSpLocks/>
          </p:cNvCxnSpPr>
          <p:nvPr/>
        </p:nvCxnSpPr>
        <p:spPr>
          <a:xfrm>
            <a:off x="6080191" y="810934"/>
            <a:ext cx="0" cy="5376784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B5CF24AD-B0CF-455B-AB72-9FFC31AC5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3688"/>
              </p:ext>
            </p:extLst>
          </p:nvPr>
        </p:nvGraphicFramePr>
        <p:xfrm>
          <a:off x="6293339" y="1269985"/>
          <a:ext cx="5360838" cy="735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49396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1705721">
                  <a:extLst>
                    <a:ext uri="{9D8B030D-6E8A-4147-A177-3AD203B41FA5}">
                      <a16:colId xmlns:a16="http://schemas.microsoft.com/office/drawing/2014/main" val="3308252731"/>
                    </a:ext>
                  </a:extLst>
                </a:gridCol>
                <a:gridCol w="1705721">
                  <a:extLst>
                    <a:ext uri="{9D8B030D-6E8A-4147-A177-3AD203B41FA5}">
                      <a16:colId xmlns:a16="http://schemas.microsoft.com/office/drawing/2014/main" val="2167107278"/>
                    </a:ext>
                  </a:extLst>
                </a:gridCol>
              </a:tblGrid>
              <a:tr h="288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Instance</a:t>
                      </a:r>
                      <a:endParaRPr lang="ko-KR" altLang="en-US" sz="16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39279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Continuous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Time-Series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Times New Roman" panose="02020603050405020304" pitchFamily="18" charset="0"/>
                        </a:rPr>
                        <a:t>90000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E4E2871-A142-4F07-87AD-53D937AB1EB9}"/>
              </a:ext>
            </a:extLst>
          </p:cNvPr>
          <p:cNvSpPr/>
          <p:nvPr/>
        </p:nvSpPr>
        <p:spPr>
          <a:xfrm>
            <a:off x="5674470" y="91314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데이터 정보</a:t>
            </a:r>
            <a:endParaRPr lang="en-US" altLang="ko-KR" sz="1400" b="1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DA3305-1CA2-4FE1-A00B-E058C51D251E}"/>
              </a:ext>
            </a:extLst>
          </p:cNvPr>
          <p:cNvSpPr/>
          <p:nvPr/>
        </p:nvSpPr>
        <p:spPr>
          <a:xfrm>
            <a:off x="5691963" y="273294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SHIP PERFORMANCE TIME –SERIES DATA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65D05-A3AE-4DF7-ABEF-FFBC63B098B4}"/>
              </a:ext>
            </a:extLst>
          </p:cNvPr>
          <p:cNvSpPr/>
          <p:nvPr/>
        </p:nvSpPr>
        <p:spPr>
          <a:xfrm>
            <a:off x="109300" y="568417"/>
            <a:ext cx="1170919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Data</a:t>
            </a:r>
            <a:r>
              <a:rPr lang="ko-KR" altLang="en-US" sz="24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Collection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4EBA5FE-DC2A-433B-A46F-57E75E964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37" y="25985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43CE66-ED35-46F8-8A06-70E38E63D908}"/>
              </a:ext>
            </a:extLst>
          </p:cNvPr>
          <p:cNvSpPr/>
          <p:nvPr/>
        </p:nvSpPr>
        <p:spPr>
          <a:xfrm>
            <a:off x="5809901" y="2143126"/>
            <a:ext cx="5967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- 10sec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마다 한번 씩 시간에 따라 측정된 데이터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기간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: 2017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31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0:26:30 - 2017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29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일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19:32:20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13A8778-5330-4A26-987E-8DFD4AA4B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41990"/>
              </p:ext>
            </p:extLst>
          </p:nvPr>
        </p:nvGraphicFramePr>
        <p:xfrm>
          <a:off x="391022" y="2345659"/>
          <a:ext cx="5431895" cy="390972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56227">
                  <a:extLst>
                    <a:ext uri="{9D8B030D-6E8A-4147-A177-3AD203B41FA5}">
                      <a16:colId xmlns:a16="http://schemas.microsoft.com/office/drawing/2014/main" val="1192826726"/>
                    </a:ext>
                  </a:extLst>
                </a:gridCol>
                <a:gridCol w="463989">
                  <a:extLst>
                    <a:ext uri="{9D8B030D-6E8A-4147-A177-3AD203B41FA5}">
                      <a16:colId xmlns:a16="http://schemas.microsoft.com/office/drawing/2014/main" val="1935221234"/>
                    </a:ext>
                  </a:extLst>
                </a:gridCol>
                <a:gridCol w="3265964">
                  <a:extLst>
                    <a:ext uri="{9D8B030D-6E8A-4147-A177-3AD203B41FA5}">
                      <a16:colId xmlns:a16="http://schemas.microsoft.com/office/drawing/2014/main" val="3440118674"/>
                    </a:ext>
                  </a:extLst>
                </a:gridCol>
                <a:gridCol w="945715">
                  <a:extLst>
                    <a:ext uri="{9D8B030D-6E8A-4147-A177-3AD203B41FA5}">
                      <a16:colId xmlns:a16="http://schemas.microsoft.com/office/drawing/2014/main" val="445322162"/>
                    </a:ext>
                  </a:extLst>
                </a:gridCol>
              </a:tblGrid>
              <a:tr h="300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Data</a:t>
                      </a:r>
                      <a:endParaRPr lang="ko-KR" altLang="en-US" sz="12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No.</a:t>
                      </a:r>
                      <a:endParaRPr lang="ko-KR" altLang="en-US" sz="12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Parameter</a:t>
                      </a:r>
                      <a:endParaRPr lang="ko-KR" altLang="en-US" sz="12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unit</a:t>
                      </a:r>
                      <a:endParaRPr lang="ko-KR" altLang="en-US" sz="12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57505"/>
                  </a:ext>
                </a:extLst>
              </a:tr>
              <a:tr h="334183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Input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Speed Over Ground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knots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510649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Longitudinal Water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096830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Wind Speed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m/s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58056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Draft Fore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HY중고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8048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Draft Aft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96683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Slip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%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781083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Shaft Revolution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RPM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641704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Century Gothic" panose="020B0502020202020204" pitchFamily="34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Shaft Power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kW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09346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Shaft Torque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kN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21939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Current Speed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m/s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76850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Significant Height of Swell Wave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868019"/>
                  </a:ext>
                </a:extLst>
              </a:tr>
              <a:tr h="2729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ME Fuel Cons.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Tons/day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551907"/>
                  </a:ext>
                </a:extLst>
              </a:tr>
              <a:tr h="272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ME Fuel Cons.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latin typeface="Times New Roman" panose="02020603050405020304" pitchFamily="18" charset="0"/>
                          <a:ea typeface="Arial Unicode MS" panose="020B0604020202020204" pitchFamily="50" charset="-127"/>
                          <a:cs typeface="Times New Roman" panose="02020603050405020304" pitchFamily="18" charset="0"/>
                        </a:rPr>
                        <a:t>Tons/day</a:t>
                      </a:r>
                      <a:endParaRPr lang="ko-KR" altLang="en-US" sz="1100" b="0" dirty="0">
                        <a:latin typeface="Times New Roman" panose="02020603050405020304" pitchFamily="18" charset="0"/>
                        <a:ea typeface="Arial Unicode MS" panose="020B0604020202020204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14129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5228742A-6ECD-4AD8-A53F-87F67861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66" y="3125193"/>
            <a:ext cx="1368697" cy="1022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ACDAE8-8817-433E-B87C-65083844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58" y="3132997"/>
            <a:ext cx="1368698" cy="1022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126B35-C985-4DA2-9DBB-F65E6CA67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52" y="3130390"/>
            <a:ext cx="1368698" cy="1022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355884C-3D15-4171-9CE3-C683FF118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765" y="3136604"/>
            <a:ext cx="1368697" cy="1022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68A9B9-EA97-40A6-BA3D-741D6F548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454" y="4209676"/>
            <a:ext cx="1368000" cy="10218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149212-60E5-4D21-93D9-473BDFB76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466" y="4202604"/>
            <a:ext cx="1368000" cy="10218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8BF0D-E1C6-4FB7-B695-8037DB686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3853" y="4228651"/>
            <a:ext cx="1368697" cy="1022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BE6AC9F-CFA5-4FBB-8A4B-3B3DBCE54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2526" y="4209676"/>
            <a:ext cx="1368697" cy="1022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C756114-54B2-4659-BD7B-462358306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482" y="5196651"/>
            <a:ext cx="1368697" cy="1022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55E985-5F2A-43CF-A208-AE2F05F659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2168" y="5185462"/>
            <a:ext cx="1368697" cy="1022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5B6F6E3-16C6-46C4-9C20-D880AFFD4D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4586" y="5196651"/>
            <a:ext cx="1368697" cy="1022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75D6DF4-1E78-41FF-B219-667154B193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3259" y="5224483"/>
            <a:ext cx="1368697" cy="10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7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7D0D8-56A6-4BDC-B3F1-4B768C725F83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2. Data Preprocessing (1/2)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7A73CF-576A-450A-8622-205FB93B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03" y="2648879"/>
            <a:ext cx="4755507" cy="35523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5A618B-8A88-4B30-8F48-BBA3B86D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39" y="2648879"/>
            <a:ext cx="4781662" cy="3580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60DC3C-62AD-4D71-AD34-0BE0036652A4}"/>
              </a:ext>
            </a:extLst>
          </p:cNvPr>
          <p:cNvSpPr/>
          <p:nvPr/>
        </p:nvSpPr>
        <p:spPr>
          <a:xfrm>
            <a:off x="1543384" y="3290499"/>
            <a:ext cx="2773018" cy="2529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31C4FEFA-8A3F-4405-877C-A23FC38C48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271217"/>
              </p:ext>
            </p:extLst>
          </p:nvPr>
        </p:nvGraphicFramePr>
        <p:xfrm>
          <a:off x="1428510" y="854714"/>
          <a:ext cx="5553315" cy="556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18F367CC-5FFE-44A7-9768-725AC05C1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547007"/>
              </p:ext>
            </p:extLst>
          </p:nvPr>
        </p:nvGraphicFramePr>
        <p:xfrm>
          <a:off x="6772035" y="933208"/>
          <a:ext cx="2629140" cy="405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4A7AC9-D3D5-4851-8A33-9951E18F1C5A}"/>
              </a:ext>
            </a:extLst>
          </p:cNvPr>
          <p:cNvSpPr/>
          <p:nvPr/>
        </p:nvSpPr>
        <p:spPr>
          <a:xfrm>
            <a:off x="5486400" y="4315530"/>
            <a:ext cx="609600" cy="247650"/>
          </a:xfrm>
          <a:prstGeom prst="rightArrow">
            <a:avLst/>
          </a:prstGeom>
          <a:solidFill>
            <a:schemeClr val="bg1"/>
          </a:solidFill>
          <a:ln>
            <a:solidFill>
              <a:srgbClr val="054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7EFBC9-D9C3-4447-836F-FB371CF73F55}"/>
              </a:ext>
            </a:extLst>
          </p:cNvPr>
          <p:cNvSpPr/>
          <p:nvPr/>
        </p:nvSpPr>
        <p:spPr>
          <a:xfrm>
            <a:off x="949402" y="1589018"/>
            <a:ext cx="97281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Denoising Process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: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Raw data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Noise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의심되는 항목들이 발견되어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학습에 영향을 주는 것으로  판단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          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하여 노이즈 항목들을 제거하는 작업을 수행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Data Reduction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후반부 데이터를 신뢰할 수 없어 고품질의 데이터 개수로 학습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>
              <a:defRPr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		           (110000 -&gt; 90000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데이터 셋으로 축소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9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341" y="588004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7D0D8-56A6-4BDC-B3F1-4B768C725F83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2. Data Preprocessing (2/2)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3CE243B8-62FF-457C-A43B-43372D146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903050"/>
              </p:ext>
            </p:extLst>
          </p:nvPr>
        </p:nvGraphicFramePr>
        <p:xfrm>
          <a:off x="1657110" y="910976"/>
          <a:ext cx="5324715" cy="443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52818FD4-B628-49BE-A54C-423473F30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354410"/>
              </p:ext>
            </p:extLst>
          </p:nvPr>
        </p:nvGraphicFramePr>
        <p:xfrm>
          <a:off x="6657735" y="854714"/>
          <a:ext cx="2933940" cy="556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95EFB1E-D5F3-4522-92BD-2B3D7C22C5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135" y="2085782"/>
            <a:ext cx="2884258" cy="21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8D2DAA-356A-4730-B048-30E4FAB20C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9541" y="4259816"/>
            <a:ext cx="2884258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58DD49-2C3A-4994-A3EE-EE808C3238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2526" y="4245782"/>
            <a:ext cx="289114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6E39B1-6C70-4AF0-9BDD-911CF09BC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9541" y="2071748"/>
            <a:ext cx="2884258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B30D5C-AC41-4D13-ADC4-BB2DB3BCFB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3376" y="4245782"/>
            <a:ext cx="2884258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580FE7-5EFE-47D8-A7FC-F40EAC694D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7482" y="2085782"/>
            <a:ext cx="2884259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A71321-C330-4BD6-ADAE-8CB2926286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7486" y="2086657"/>
            <a:ext cx="2884257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98F9BF-D429-4133-884E-DF8D9E16B89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7486" y="4190395"/>
            <a:ext cx="2884256" cy="2160000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7F8D934-6278-41E3-8E23-925BF1BA50B3}"/>
              </a:ext>
            </a:extLst>
          </p:cNvPr>
          <p:cNvSpPr/>
          <p:nvPr/>
        </p:nvSpPr>
        <p:spPr>
          <a:xfrm>
            <a:off x="5715841" y="4066570"/>
            <a:ext cx="609600" cy="247650"/>
          </a:xfrm>
          <a:prstGeom prst="rightArrow">
            <a:avLst/>
          </a:prstGeom>
          <a:solidFill>
            <a:schemeClr val="bg1"/>
          </a:solidFill>
          <a:ln>
            <a:solidFill>
              <a:srgbClr val="054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CBFC3D-CB62-47D0-B50F-2C10C3A1DAB5}"/>
              </a:ext>
            </a:extLst>
          </p:cNvPr>
          <p:cNvSpPr/>
          <p:nvPr/>
        </p:nvSpPr>
        <p:spPr>
          <a:xfrm>
            <a:off x="1079434" y="1559257"/>
            <a:ext cx="9728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Data</a:t>
            </a:r>
            <a:r>
              <a:rPr lang="ko-KR" altLang="en-US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u="sng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Normalization :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데이터마다 스케일 값의 차이가 크므로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정규화를 진행</a:t>
            </a:r>
            <a:endParaRPr lang="en-US" altLang="ko-KR" sz="1400" u="sng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min : 0 , max , 1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400" dirty="0" err="1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minmaxscaler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2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4B13FF27-11DB-4588-BBBB-B6DD60996E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97" y="638580"/>
            <a:ext cx="8071368" cy="71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endParaRPr lang="en-US" altLang="ko-KR" sz="1600" b="1" dirty="0">
              <a:solidFill>
                <a:srgbClr val="054B9F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B5C15D-4A73-4031-9D1D-7D0D3116B838}"/>
              </a:ext>
            </a:extLst>
          </p:cNvPr>
          <p:cNvSpPr/>
          <p:nvPr/>
        </p:nvSpPr>
        <p:spPr>
          <a:xfrm>
            <a:off x="88899" y="-73203"/>
            <a:ext cx="1170919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3. Deep Learning[LSTM]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C84BDE-8EF3-482B-8F39-D9507F552D9A}"/>
              </a:ext>
            </a:extLst>
          </p:cNvPr>
          <p:cNvSpPr/>
          <p:nvPr/>
        </p:nvSpPr>
        <p:spPr>
          <a:xfrm>
            <a:off x="140042" y="579984"/>
            <a:ext cx="1170919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LSTM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434C0644-D6AF-440D-A6CE-F1689E697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"/>
          <a:stretch/>
        </p:blipFill>
        <p:spPr bwMode="auto">
          <a:xfrm>
            <a:off x="448817" y="2187314"/>
            <a:ext cx="3350606" cy="381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1EA2A0-6F17-473D-950D-520963758862}"/>
              </a:ext>
            </a:extLst>
          </p:cNvPr>
          <p:cNvSpPr txBox="1"/>
          <p:nvPr/>
        </p:nvSpPr>
        <p:spPr>
          <a:xfrm>
            <a:off x="382875" y="1187970"/>
            <a:ext cx="66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시계열 데이터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학습에 유리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u="sng" dirty="0">
                <a:latin typeface="HY중고딕" panose="02030600000101010101" pitchFamily="18" charset="-127"/>
                <a:ea typeface="HY중고딕" panose="02030600000101010101" pitchFamily="18" charset="-127"/>
              </a:rPr>
              <a:t>장기 문맥 의존성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유리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9084A1-D708-4027-862D-2A87431E8B16}"/>
              </a:ext>
            </a:extLst>
          </p:cNvPr>
          <p:cNvSpPr/>
          <p:nvPr/>
        </p:nvSpPr>
        <p:spPr>
          <a:xfrm>
            <a:off x="5484863" y="552431"/>
            <a:ext cx="139301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32CC0A-570A-4D44-88D7-D6ECFA62500B}"/>
              </a:ext>
            </a:extLst>
          </p:cNvPr>
          <p:cNvSpPr/>
          <p:nvPr/>
        </p:nvSpPr>
        <p:spPr>
          <a:xfrm>
            <a:off x="5765962" y="3914834"/>
            <a:ext cx="1979800" cy="303352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LSTM</a:t>
            </a:r>
            <a:endParaRPr lang="ko-KR" altLang="en-US" sz="2000" b="1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7D1C72-6A6A-44A7-9186-B18F54D383C2}"/>
              </a:ext>
            </a:extLst>
          </p:cNvPr>
          <p:cNvSpPr/>
          <p:nvPr/>
        </p:nvSpPr>
        <p:spPr>
          <a:xfrm>
            <a:off x="5765962" y="3426425"/>
            <a:ext cx="1979800" cy="303352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Dropout</a:t>
            </a:r>
            <a:r>
              <a:rPr lang="en-US" altLang="ko-KR" sz="1600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(20%)</a:t>
            </a:r>
            <a:endParaRPr lang="ko-KR" altLang="en-US" sz="1600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2273CB-6FA4-4E40-9480-CD105D1F5903}"/>
              </a:ext>
            </a:extLst>
          </p:cNvPr>
          <p:cNvSpPr/>
          <p:nvPr/>
        </p:nvSpPr>
        <p:spPr>
          <a:xfrm>
            <a:off x="5768383" y="2931848"/>
            <a:ext cx="1979800" cy="303352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LSTM</a:t>
            </a:r>
            <a:endParaRPr lang="ko-KR" altLang="en-US" sz="2000" b="1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78951E-82FA-4183-AC50-BA119FE6FDD0}"/>
              </a:ext>
            </a:extLst>
          </p:cNvPr>
          <p:cNvSpPr/>
          <p:nvPr/>
        </p:nvSpPr>
        <p:spPr>
          <a:xfrm>
            <a:off x="5768383" y="2433740"/>
            <a:ext cx="1979800" cy="303352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Dropout</a:t>
            </a:r>
            <a:r>
              <a:rPr lang="en-US" altLang="ko-KR" sz="1600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(30%)</a:t>
            </a:r>
            <a:endParaRPr lang="ko-KR" altLang="en-US" sz="1600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555DAB-8162-4798-81AF-0ACEEFC99A71}"/>
              </a:ext>
            </a:extLst>
          </p:cNvPr>
          <p:cNvSpPr/>
          <p:nvPr/>
        </p:nvSpPr>
        <p:spPr>
          <a:xfrm>
            <a:off x="5765962" y="4467056"/>
            <a:ext cx="1979800" cy="303352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Conv1D</a:t>
            </a:r>
            <a:endParaRPr lang="ko-KR" altLang="en-US" sz="2000" b="1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BC94060-A226-4F2A-80D9-5527C1B6B562}"/>
              </a:ext>
            </a:extLst>
          </p:cNvPr>
          <p:cNvSpPr/>
          <p:nvPr/>
        </p:nvSpPr>
        <p:spPr>
          <a:xfrm>
            <a:off x="5768383" y="1929495"/>
            <a:ext cx="1979800" cy="303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ime"/>
                <a:ea typeface="HY중고딕" panose="02030600000101010101" pitchFamily="18" charset="-127"/>
              </a:rPr>
              <a:t>Dense</a:t>
            </a:r>
            <a:endParaRPr lang="ko-KR" altLang="en-US" sz="1600" dirty="0">
              <a:solidFill>
                <a:schemeClr val="tx1"/>
              </a:solidFill>
              <a:latin typeface="Time"/>
              <a:ea typeface="HY중고딕" panose="0203060000010101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C4667B0-CA46-4EE0-A72F-8D9C651B5169}"/>
              </a:ext>
            </a:extLst>
          </p:cNvPr>
          <p:cNvSpPr/>
          <p:nvPr/>
        </p:nvSpPr>
        <p:spPr>
          <a:xfrm>
            <a:off x="6210582" y="4991194"/>
            <a:ext cx="1090560" cy="351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Input</a:t>
            </a:r>
            <a:endParaRPr lang="ko-KR" altLang="en-US" b="1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18F94F-976A-49DD-B021-0CADA66E0DF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6758283" y="2232847"/>
            <a:ext cx="0" cy="2096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32BAB64-493C-4461-B5D1-BCB31BF7F728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758283" y="2737092"/>
            <a:ext cx="0" cy="214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B591F3-0E6E-4412-AEA5-00A6D1794DB7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V="1">
            <a:off x="6755862" y="3235200"/>
            <a:ext cx="2421" cy="191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60C97F-A5A7-4104-ADCB-85D8A621086A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V="1">
            <a:off x="6755862" y="3729777"/>
            <a:ext cx="0" cy="185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03B701A-7AF1-4DE3-8959-74EE4F8C117A}"/>
              </a:ext>
            </a:extLst>
          </p:cNvPr>
          <p:cNvCxnSpPr>
            <a:cxnSpLocks/>
            <a:stCxn id="33" idx="0"/>
            <a:endCxn id="28" idx="2"/>
          </p:cNvCxnSpPr>
          <p:nvPr/>
        </p:nvCxnSpPr>
        <p:spPr>
          <a:xfrm flipV="1">
            <a:off x="6755862" y="4218186"/>
            <a:ext cx="0" cy="248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6C5A1C9-EB08-4DD6-B504-EE4E7CB67818}"/>
              </a:ext>
            </a:extLst>
          </p:cNvPr>
          <p:cNvCxnSpPr>
            <a:cxnSpLocks/>
            <a:stCxn id="35" idx="0"/>
            <a:endCxn id="33" idx="2"/>
          </p:cNvCxnSpPr>
          <p:nvPr/>
        </p:nvCxnSpPr>
        <p:spPr>
          <a:xfrm flipV="1">
            <a:off x="6755862" y="4770408"/>
            <a:ext cx="0" cy="220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519AFB0-2B8D-4B3F-8753-2B0B709C0803}"/>
              </a:ext>
            </a:extLst>
          </p:cNvPr>
          <p:cNvCxnSpPr>
            <a:cxnSpLocks/>
            <a:stCxn id="34" idx="0"/>
            <a:endCxn id="43" idx="4"/>
          </p:cNvCxnSpPr>
          <p:nvPr/>
        </p:nvCxnSpPr>
        <p:spPr>
          <a:xfrm flipV="1">
            <a:off x="6758283" y="1603161"/>
            <a:ext cx="0" cy="326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1AB9DF91-B72B-43DE-AC1D-2F1D9105CA3D}"/>
              </a:ext>
            </a:extLst>
          </p:cNvPr>
          <p:cNvSpPr/>
          <p:nvPr/>
        </p:nvSpPr>
        <p:spPr>
          <a:xfrm>
            <a:off x="6101213" y="1251835"/>
            <a:ext cx="1314140" cy="351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output</a:t>
            </a:r>
            <a:endParaRPr lang="ko-KR" altLang="en-US" b="1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845AB8-6004-44E7-9EFC-C65AC4D76DCA}"/>
              </a:ext>
            </a:extLst>
          </p:cNvPr>
          <p:cNvSpPr txBox="1"/>
          <p:nvPr/>
        </p:nvSpPr>
        <p:spPr>
          <a:xfrm>
            <a:off x="7301142" y="5003966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en-US" altLang="ko-KR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Sequence length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,12]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62F26-A8B5-4760-A7F2-5B398CCA75FC}"/>
              </a:ext>
            </a:extLst>
          </p:cNvPr>
          <p:cNvSpPr txBox="1"/>
          <p:nvPr/>
        </p:nvSpPr>
        <p:spPr>
          <a:xfrm>
            <a:off x="7774295" y="4447988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: LSTM node </a:t>
            </a:r>
            <a:r>
              <a:rPr lang="ko-KR" altLang="en-US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en-US" altLang="ko-KR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endParaRPr lang="ko-KR" altLang="en-US" sz="1600" dirty="0">
              <a:solidFill>
                <a:srgbClr val="2929F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21C660-908B-444A-9739-4ABC415C2D10}"/>
              </a:ext>
            </a:extLst>
          </p:cNvPr>
          <p:cNvSpPr txBox="1"/>
          <p:nvPr/>
        </p:nvSpPr>
        <p:spPr>
          <a:xfrm>
            <a:off x="7748183" y="328851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: LSTM node </a:t>
            </a:r>
            <a:r>
              <a:rPr lang="ko-KR" altLang="en-US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</a:t>
            </a:r>
            <a:r>
              <a:rPr lang="en-US" altLang="ko-KR" sz="1600" dirty="0">
                <a:solidFill>
                  <a:srgbClr val="2929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endParaRPr lang="ko-KR" altLang="en-US" sz="1600" dirty="0">
              <a:solidFill>
                <a:srgbClr val="2929F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F76EDBF-FD83-4CC8-AFAF-30C907772B1D}"/>
              </a:ext>
            </a:extLst>
          </p:cNvPr>
          <p:cNvCxnSpPr>
            <a:cxnSpLocks/>
          </p:cNvCxnSpPr>
          <p:nvPr/>
        </p:nvCxnSpPr>
        <p:spPr>
          <a:xfrm>
            <a:off x="5433718" y="814292"/>
            <a:ext cx="0" cy="5448060"/>
          </a:xfrm>
          <a:prstGeom prst="line">
            <a:avLst/>
          </a:prstGeom>
          <a:ln w="15875">
            <a:solidFill>
              <a:schemeClr val="bg1">
                <a:lumMod val="65000"/>
                <a:alpha val="5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2934D9-316C-4076-A221-F5C0B3E4A9DC}"/>
              </a:ext>
            </a:extLst>
          </p:cNvPr>
          <p:cNvSpPr/>
          <p:nvPr/>
        </p:nvSpPr>
        <p:spPr>
          <a:xfrm>
            <a:off x="7774295" y="37989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: LSTM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에 적용시키면 성능이 떨어지는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현상을 해결할 수 있음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155F4-F237-4162-8A1C-EFE62FC9BCF0}"/>
              </a:ext>
            </a:extLst>
          </p:cNvPr>
          <p:cNvSpPr/>
          <p:nvPr/>
        </p:nvSpPr>
        <p:spPr>
          <a:xfrm>
            <a:off x="7748183" y="185769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입력과 출력을 연결해주는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Layer</a:t>
            </a:r>
          </a:p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[Fully connected layer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와 유사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Times New Roman" panose="02020603050405020304" pitchFamily="18" charset="0"/>
              </a:rPr>
              <a:t>]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9EF46F-E5AA-49C3-A46B-CE15808D358E}"/>
              </a:ext>
            </a:extLst>
          </p:cNvPr>
          <p:cNvSpPr txBox="1"/>
          <p:nvPr/>
        </p:nvSpPr>
        <p:spPr>
          <a:xfrm>
            <a:off x="5521274" y="5610832"/>
            <a:ext cx="6369051" cy="660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Deep learning Model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에서 성능을 결정짓는 요인들은 다양함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본 프로젝트에 맞는 </a:t>
            </a:r>
            <a:r>
              <a:rPr lang="en-US" altLang="ko-KR" sz="16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sequence length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LSTM</a:t>
            </a:r>
            <a:r>
              <a:rPr lang="ko-KR" altLang="en-US" sz="1600" b="1" u="sng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의 노드 수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  <a:sym typeface="Wingdings" panose="05000000000000000000" pitchFamily="2" charset="2"/>
              </a:rPr>
              <a:t>를 제안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FD677-1E16-4202-BD7F-51EE9967C57C}"/>
              </a:ext>
            </a:extLst>
          </p:cNvPr>
          <p:cNvSpPr txBox="1"/>
          <p:nvPr/>
        </p:nvSpPr>
        <p:spPr>
          <a:xfrm>
            <a:off x="7740914" y="1373197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코드를 확인하였는데</a:t>
            </a:r>
            <a:r>
              <a:rPr lang="en-US" altLang="ko-KR" sz="1400" b="1" dirty="0">
                <a:solidFill>
                  <a:srgbClr val="FF0000"/>
                </a:solidFill>
              </a:rPr>
              <a:t>, ‘</a:t>
            </a:r>
            <a:r>
              <a:rPr lang="en-US" altLang="ko-KR" sz="1400" b="1" dirty="0" err="1">
                <a:solidFill>
                  <a:srgbClr val="FF0000"/>
                </a:solidFill>
              </a:rPr>
              <a:t>softmax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함수가 아니라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원래부터</a:t>
            </a:r>
            <a:r>
              <a:rPr lang="en-US" altLang="ko-KR" sz="1400" b="1" dirty="0">
                <a:solidFill>
                  <a:srgbClr val="FF0000"/>
                </a:solidFill>
              </a:rPr>
              <a:t>‘Linear’</a:t>
            </a:r>
            <a:r>
              <a:rPr lang="ko-KR" altLang="en-US" sz="1400" b="1" dirty="0">
                <a:solidFill>
                  <a:srgbClr val="FF0000"/>
                </a:solidFill>
              </a:rPr>
              <a:t>함수를 사용하였습니다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685167"/>
      </p:ext>
    </p:extLst>
  </p:cSld>
  <p:clrMapOvr>
    <a:masterClrMapping/>
  </p:clrMapOvr>
</p:sld>
</file>

<file path=ppt/theme/theme1.xml><?xml version="1.0" encoding="utf-8"?>
<a:theme xmlns:a="http://schemas.openxmlformats.org/drawingml/2006/main" name="공학데이터의불확실성정량화 (노유정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공학데이터의불확실성정량화 (노유정)</Template>
  <TotalTime>22519</TotalTime>
  <Words>1120</Words>
  <Application>Microsoft Office PowerPoint</Application>
  <PresentationFormat>와이드스크린</PresentationFormat>
  <Paragraphs>262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Arial Unicode MS</vt:lpstr>
      <vt:lpstr>HY견고딕</vt:lpstr>
      <vt:lpstr>HY엽서L</vt:lpstr>
      <vt:lpstr>HY중고딕</vt:lpstr>
      <vt:lpstr>HY헤드라인M</vt:lpstr>
      <vt:lpstr>Time</vt:lpstr>
      <vt:lpstr>맑은 고딕</vt:lpstr>
      <vt:lpstr>Arial</vt:lpstr>
      <vt:lpstr>Candara</vt:lpstr>
      <vt:lpstr>Times New Roman</vt:lpstr>
      <vt:lpstr>Verdana</vt:lpstr>
      <vt:lpstr>Wingdings</vt:lpstr>
      <vt:lpstr>공학데이터의불확실성정량화 (노유정)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인혁</dc:creator>
  <cp:lastModifiedBy>LEEJUNWOO</cp:lastModifiedBy>
  <cp:revision>722</cp:revision>
  <cp:lastPrinted>2016-01-07T00:40:14Z</cp:lastPrinted>
  <dcterms:created xsi:type="dcterms:W3CDTF">2015-07-15T04:22:06Z</dcterms:created>
  <dcterms:modified xsi:type="dcterms:W3CDTF">2018-06-19T05:21:22Z</dcterms:modified>
</cp:coreProperties>
</file>